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handoutMasterIdLst>
    <p:handoutMasterId r:id="rId33"/>
  </p:handoutMasterIdLst>
  <p:sldIdLst>
    <p:sldId id="522" r:id="rId3"/>
    <p:sldId id="354" r:id="rId4"/>
    <p:sldId id="527" r:id="rId5"/>
    <p:sldId id="478" r:id="rId6"/>
    <p:sldId id="512" r:id="rId7"/>
    <p:sldId id="477" r:id="rId8"/>
    <p:sldId id="513" r:id="rId9"/>
    <p:sldId id="486" r:id="rId10"/>
    <p:sldId id="523" r:id="rId11"/>
    <p:sldId id="499" r:id="rId12"/>
    <p:sldId id="468" r:id="rId13"/>
    <p:sldId id="526" r:id="rId14"/>
    <p:sldId id="514" r:id="rId15"/>
    <p:sldId id="504" r:id="rId16"/>
    <p:sldId id="518" r:id="rId17"/>
    <p:sldId id="489" r:id="rId18"/>
    <p:sldId id="520" r:id="rId19"/>
    <p:sldId id="515" r:id="rId20"/>
    <p:sldId id="481" r:id="rId21"/>
    <p:sldId id="519" r:id="rId22"/>
    <p:sldId id="506" r:id="rId23"/>
    <p:sldId id="521" r:id="rId24"/>
    <p:sldId id="467" r:id="rId25"/>
    <p:sldId id="494" r:id="rId26"/>
    <p:sldId id="493" r:id="rId27"/>
    <p:sldId id="498" r:id="rId28"/>
    <p:sldId id="505" r:id="rId29"/>
    <p:sldId id="524" r:id="rId30"/>
    <p:sldId id="525" r:id="rId31"/>
  </p:sldIdLst>
  <p:sldSz cx="9144000" cy="6858000" type="screen4x3"/>
  <p:notesSz cx="6797675" cy="9926638"/>
  <p:embeddedFontLst>
    <p:embeddedFont>
      <p:font typeface="Calibri" panose="020F0502020204030204" pitchFamily="34" charset="0"/>
      <p:regular r:id="rId34"/>
      <p:bold r:id="rId35"/>
      <p:italic r:id="rId36"/>
      <p:boldItalic r:id="rId37"/>
    </p:embeddedFont>
    <p:embeddedFont>
      <p:font typeface="ＭＳ Ｐゴシック" panose="020B0600070205080204" pitchFamily="34" charset="-128"/>
      <p:regular r:id="rId3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an" initials="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62" autoAdjust="0"/>
    <p:restoredTop sz="73609" autoAdjust="0"/>
  </p:normalViewPr>
  <p:slideViewPr>
    <p:cSldViewPr>
      <p:cViewPr varScale="1">
        <p:scale>
          <a:sx n="55" d="100"/>
          <a:sy n="55" d="100"/>
        </p:scale>
        <p:origin x="2238" y="60"/>
      </p:cViewPr>
      <p:guideLst>
        <p:guide orient="horz" pos="2160"/>
        <p:guide pos="2880"/>
      </p:guideLst>
    </p:cSldViewPr>
  </p:slideViewPr>
  <p:notesTextViewPr>
    <p:cViewPr>
      <p:scale>
        <a:sx n="66" d="100"/>
        <a:sy n="66" d="100"/>
      </p:scale>
      <p:origin x="0" y="0"/>
    </p:cViewPr>
  </p:notesTextViewPr>
  <p:sorterViewPr>
    <p:cViewPr>
      <p:scale>
        <a:sx n="100" d="100"/>
        <a:sy n="100" d="100"/>
      </p:scale>
      <p:origin x="0" y="-330"/>
    </p:cViewPr>
  </p:sorterViewPr>
  <p:notesViewPr>
    <p:cSldViewPr>
      <p:cViewPr varScale="1">
        <p:scale>
          <a:sx n="52" d="100"/>
          <a:sy n="52" d="100"/>
        </p:scale>
        <p:origin x="210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09"/>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GB"/>
          </a:p>
        </p:txBody>
      </p:sp>
      <p:sp>
        <p:nvSpPr>
          <p:cNvPr id="3" name="Date Placeholder 2"/>
          <p:cNvSpPr>
            <a:spLocks noGrp="1"/>
          </p:cNvSpPr>
          <p:nvPr>
            <p:ph type="dt" sz="quarter" idx="1"/>
          </p:nvPr>
        </p:nvSpPr>
        <p:spPr>
          <a:xfrm>
            <a:off x="3849688" y="0"/>
            <a:ext cx="2946400" cy="496809"/>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718BC46-F29F-4F6B-9713-096C2914A63C}" type="datetimeFigureOut">
              <a:rPr lang="en-US"/>
              <a:pPr>
                <a:defRPr/>
              </a:pPr>
              <a:t>9/27/2018</a:t>
            </a:fld>
            <a:endParaRPr lang="en-GB"/>
          </a:p>
        </p:txBody>
      </p:sp>
      <p:sp>
        <p:nvSpPr>
          <p:cNvPr id="4" name="Footer Placeholder 3"/>
          <p:cNvSpPr>
            <a:spLocks noGrp="1"/>
          </p:cNvSpPr>
          <p:nvPr>
            <p:ph type="ftr" sz="quarter" idx="2"/>
          </p:nvPr>
        </p:nvSpPr>
        <p:spPr>
          <a:xfrm>
            <a:off x="0" y="9428242"/>
            <a:ext cx="2946400" cy="496809"/>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GB"/>
          </a:p>
        </p:txBody>
      </p:sp>
      <p:sp>
        <p:nvSpPr>
          <p:cNvPr id="5" name="Slide Number Placeholder 4"/>
          <p:cNvSpPr>
            <a:spLocks noGrp="1"/>
          </p:cNvSpPr>
          <p:nvPr>
            <p:ph type="sldNum" sz="quarter" idx="3"/>
          </p:nvPr>
        </p:nvSpPr>
        <p:spPr>
          <a:xfrm>
            <a:off x="3849688" y="9428242"/>
            <a:ext cx="2946400" cy="496809"/>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0D29EF95-BCC1-4FCF-82C2-71BC4772AC05}" type="slidenum">
              <a:rPr lang="en-GB"/>
              <a:pPr>
                <a:defRPr/>
              </a:pPr>
              <a:t>‹#›</a:t>
            </a:fld>
            <a:endParaRPr lang="en-GB"/>
          </a:p>
        </p:txBody>
      </p:sp>
    </p:spTree>
    <p:extLst>
      <p:ext uri="{BB962C8B-B14F-4D97-AF65-F5344CB8AC3E}">
        <p14:creationId xmlns:p14="http://schemas.microsoft.com/office/powerpoint/2010/main" val="3920333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09"/>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GB"/>
          </a:p>
        </p:txBody>
      </p:sp>
      <p:sp>
        <p:nvSpPr>
          <p:cNvPr id="3" name="Date Placeholder 2"/>
          <p:cNvSpPr>
            <a:spLocks noGrp="1"/>
          </p:cNvSpPr>
          <p:nvPr>
            <p:ph type="dt" idx="1"/>
          </p:nvPr>
        </p:nvSpPr>
        <p:spPr>
          <a:xfrm>
            <a:off x="3849688" y="0"/>
            <a:ext cx="2946400" cy="496809"/>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EF59E925-9A69-4312-A191-95A1A351CBFF}" type="datetimeFigureOut">
              <a:rPr lang="en-US"/>
              <a:pPr>
                <a:defRPr/>
              </a:pPr>
              <a:t>9/27/2018</a:t>
            </a:fld>
            <a:endParaRPr lang="en-GB"/>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5710"/>
            <a:ext cx="5438775" cy="4466511"/>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242"/>
            <a:ext cx="2946400" cy="496809"/>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GB"/>
          </a:p>
        </p:txBody>
      </p:sp>
      <p:sp>
        <p:nvSpPr>
          <p:cNvPr id="7" name="Slide Number Placeholder 6"/>
          <p:cNvSpPr>
            <a:spLocks noGrp="1"/>
          </p:cNvSpPr>
          <p:nvPr>
            <p:ph type="sldNum" sz="quarter" idx="5"/>
          </p:nvPr>
        </p:nvSpPr>
        <p:spPr>
          <a:xfrm>
            <a:off x="3849688" y="9428242"/>
            <a:ext cx="2946400" cy="496809"/>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129FB18C-5AD1-4454-938D-EA7A3EC75968}" type="slidenum">
              <a:rPr lang="en-GB"/>
              <a:pPr>
                <a:defRPr/>
              </a:pPr>
              <a:t>‹#›</a:t>
            </a:fld>
            <a:endParaRPr lang="en-GB"/>
          </a:p>
        </p:txBody>
      </p:sp>
    </p:spTree>
    <p:extLst>
      <p:ext uri="{BB962C8B-B14F-4D97-AF65-F5344CB8AC3E}">
        <p14:creationId xmlns:p14="http://schemas.microsoft.com/office/powerpoint/2010/main" val="3435732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kern="1200" dirty="0" smtClean="0">
              <a:solidFill>
                <a:srgbClr val="731F43"/>
              </a:solidFill>
              <a:latin typeface="Lucida Grande" pitchFamily="80" charset="0"/>
              <a:ea typeface="ＭＳ Ｐゴシック" charset="-128"/>
              <a:cs typeface="+mn-cs"/>
            </a:endParaRPr>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0EC8AF62-0413-459D-A055-9BD345497D1F}" type="slidenum">
              <a:rPr lang="en-GB" smtClean="0">
                <a:solidFill>
                  <a:prstClr val="black"/>
                </a:solidFill>
                <a:latin typeface="Calibri"/>
              </a:rPr>
              <a:pPr fontAlgn="auto">
                <a:spcBef>
                  <a:spcPts val="0"/>
                </a:spcBef>
                <a:spcAft>
                  <a:spcPts val="0"/>
                </a:spcAft>
                <a:defRPr/>
              </a:pPr>
              <a:t>1</a:t>
            </a:fld>
            <a:endParaRPr lang="en-GB">
              <a:solidFill>
                <a:prstClr val="black"/>
              </a:solidFill>
              <a:latin typeface="Calibri"/>
            </a:endParaRPr>
          </a:p>
        </p:txBody>
      </p:sp>
    </p:spTree>
    <p:extLst>
      <p:ext uri="{BB962C8B-B14F-4D97-AF65-F5344CB8AC3E}">
        <p14:creationId xmlns:p14="http://schemas.microsoft.com/office/powerpoint/2010/main" val="66871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 200 women lost their lives through accidents, explosions, or poisoning from handling chemical explosives</a:t>
            </a:r>
            <a:r>
              <a:rPr lang="en-GB" sz="1200" b="0" i="0" kern="1200" baseline="0" dirty="0" smtClean="0">
                <a:solidFill>
                  <a:schemeClr val="tx1"/>
                </a:solidFill>
                <a:effectLst/>
                <a:latin typeface="+mn-lt"/>
                <a:ea typeface="+mn-ea"/>
                <a:cs typeface="+mn-cs"/>
              </a:rPr>
              <a:t> in the war.  </a:t>
            </a:r>
            <a:r>
              <a:rPr lang="en-GB" dirty="0" smtClean="0"/>
              <a:t>See, for example, nine accounts of the types of danger, from poisoning,</a:t>
            </a:r>
            <a:r>
              <a:rPr lang="en-GB" baseline="0" dirty="0" smtClean="0"/>
              <a:t> explosions, to noise. </a:t>
            </a:r>
          </a:p>
          <a:p>
            <a:r>
              <a:rPr lang="en-GB" dirty="0" smtClean="0"/>
              <a:t> https://www.iwm.org.uk/history/9-women-reveal-the-dangers-of-working-in-a-first-world-war-munitions-factory</a:t>
            </a:r>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13</a:t>
            </a:fld>
            <a:endParaRPr lang="en-GB"/>
          </a:p>
        </p:txBody>
      </p:sp>
    </p:spTree>
    <p:extLst>
      <p:ext uri="{BB962C8B-B14F-4D97-AF65-F5344CB8AC3E}">
        <p14:creationId xmlns:p14="http://schemas.microsoft.com/office/powerpoint/2010/main" val="32872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GB" sz="1200" kern="1200" baseline="0" dirty="0" smtClean="0">
                <a:solidFill>
                  <a:schemeClr val="tx1"/>
                </a:solidFill>
                <a:effectLst/>
                <a:latin typeface="+mn-lt"/>
                <a:ea typeface="+mn-ea"/>
                <a:cs typeface="+mn-cs"/>
              </a:rPr>
              <a:t>This timeline allows interesting exercises in empathy: how every sense would have been affected for the workers on site, but also what local people living in the surrounding towns might have thought was happening.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16</a:t>
            </a:fld>
            <a:endParaRPr lang="en-GB"/>
          </a:p>
        </p:txBody>
      </p:sp>
    </p:spTree>
    <p:extLst>
      <p:ext uri="{BB962C8B-B14F-4D97-AF65-F5344CB8AC3E}">
        <p14:creationId xmlns:p14="http://schemas.microsoft.com/office/powerpoint/2010/main" val="56882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dirty="0" smtClean="0">
                <a:solidFill>
                  <a:schemeClr val="tx1"/>
                </a:solidFill>
                <a:effectLst/>
                <a:latin typeface="+mn-lt"/>
                <a:ea typeface="+mn-ea"/>
                <a:cs typeface="+mn-cs"/>
              </a:rPr>
              <a:t>Help came in from Fire Brigades far and wide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White Lund had its own Fire Brigade and the site was fitted with hydrants and sprinkler systems along its runways although these had to be turned on manually.  The works Fire Brigade of 30 men were well drilled.  Even so, the scale of the emergency was soon overwhelming.  Lancaster's Fire Brigade and those from the Asylum (later the Moor Hospital) and Morecambe voluntary  service also attended on 1 October but they could not have contained the blaze.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 range of fire services arrived on 2 October.  Some had contacted Lancaster Police and others were telephoned by Vickers in Barrow.  Some had travelled very long distances to assist; all worked tirelessly to fight the fires: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By pooling manpower, machinery and expertise the site was finally declared safe in the morning of 4 October.  Fire fighters had worked solidly and bravely despite the challenges of poor water pressure, some incompatible equipment and the lack of electricity.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Name of Brigade		Date and time of arrival</a:t>
            </a:r>
          </a:p>
          <a:p>
            <a:r>
              <a:rPr lang="en-GB" sz="1200" kern="1200" dirty="0" smtClean="0">
                <a:solidFill>
                  <a:schemeClr val="tx1"/>
                </a:solidFill>
                <a:effectLst/>
                <a:latin typeface="+mn-lt"/>
                <a:ea typeface="+mn-ea"/>
                <a:cs typeface="+mn-cs"/>
              </a:rPr>
              <a:t>Lancaster 		1st October	11.0 pm</a:t>
            </a:r>
          </a:p>
          <a:p>
            <a:r>
              <a:rPr lang="en-GB" sz="1200" kern="1200" dirty="0" smtClean="0">
                <a:solidFill>
                  <a:schemeClr val="tx1"/>
                </a:solidFill>
                <a:effectLst/>
                <a:latin typeface="+mn-lt"/>
                <a:ea typeface="+mn-ea"/>
                <a:cs typeface="+mn-cs"/>
              </a:rPr>
              <a:t>Morecambe			11.0 pm</a:t>
            </a:r>
          </a:p>
          <a:p>
            <a:r>
              <a:rPr lang="en-GB" sz="1200" kern="1200" dirty="0" smtClean="0">
                <a:solidFill>
                  <a:schemeClr val="tx1"/>
                </a:solidFill>
                <a:effectLst/>
                <a:latin typeface="+mn-lt"/>
                <a:ea typeface="+mn-ea"/>
                <a:cs typeface="+mn-cs"/>
              </a:rPr>
              <a:t>Preston		2nd October	 6.30 am</a:t>
            </a:r>
          </a:p>
          <a:p>
            <a:r>
              <a:rPr lang="en-GB" sz="1200" kern="1200" dirty="0" smtClean="0">
                <a:solidFill>
                  <a:schemeClr val="tx1"/>
                </a:solidFill>
                <a:effectLst/>
                <a:latin typeface="+mn-lt"/>
                <a:ea typeface="+mn-ea"/>
                <a:cs typeface="+mn-cs"/>
              </a:rPr>
              <a:t>Barrow Corporation		2.0 pm</a:t>
            </a:r>
          </a:p>
          <a:p>
            <a:r>
              <a:rPr lang="en-GB" sz="1200" kern="1200" dirty="0" smtClean="0">
                <a:solidFill>
                  <a:schemeClr val="tx1"/>
                </a:solidFill>
                <a:effectLst/>
                <a:latin typeface="+mn-lt"/>
                <a:ea typeface="+mn-ea"/>
                <a:cs typeface="+mn-cs"/>
              </a:rPr>
              <a:t>Chorley			2.10 pm</a:t>
            </a:r>
          </a:p>
          <a:p>
            <a:r>
              <a:rPr lang="en-GB" sz="1200" kern="1200" dirty="0" smtClean="0">
                <a:solidFill>
                  <a:schemeClr val="tx1"/>
                </a:solidFill>
                <a:effectLst/>
                <a:latin typeface="+mn-lt"/>
                <a:ea typeface="+mn-ea"/>
                <a:cs typeface="+mn-cs"/>
              </a:rPr>
              <a:t>Manchester			2.30 pm</a:t>
            </a:r>
          </a:p>
          <a:p>
            <a:r>
              <a:rPr lang="en-GB" sz="1200" kern="1200" dirty="0" smtClean="0">
                <a:solidFill>
                  <a:schemeClr val="tx1"/>
                </a:solidFill>
                <a:effectLst/>
                <a:latin typeface="+mn-lt"/>
                <a:ea typeface="+mn-ea"/>
                <a:cs typeface="+mn-cs"/>
              </a:rPr>
              <a:t>Blackpool			2.40 pm</a:t>
            </a:r>
          </a:p>
          <a:p>
            <a:r>
              <a:rPr lang="en-GB" sz="1200" kern="1200" dirty="0" err="1" smtClean="0">
                <a:solidFill>
                  <a:schemeClr val="tx1"/>
                </a:solidFill>
                <a:effectLst/>
                <a:latin typeface="+mn-lt"/>
                <a:ea typeface="+mn-ea"/>
                <a:cs typeface="+mn-cs"/>
              </a:rPr>
              <a:t>Fulwood</a:t>
            </a:r>
            <a:r>
              <a:rPr lang="en-GB" sz="1200" kern="1200" dirty="0" smtClean="0">
                <a:solidFill>
                  <a:schemeClr val="tx1"/>
                </a:solidFill>
                <a:effectLst/>
                <a:latin typeface="+mn-lt"/>
                <a:ea typeface="+mn-ea"/>
                <a:cs typeface="+mn-cs"/>
              </a:rPr>
              <a:t>			4.10 pm</a:t>
            </a:r>
          </a:p>
          <a:p>
            <a:r>
              <a:rPr lang="en-GB" sz="1200" kern="1200" dirty="0" smtClean="0">
                <a:solidFill>
                  <a:schemeClr val="tx1"/>
                </a:solidFill>
                <a:effectLst/>
                <a:latin typeface="+mn-lt"/>
                <a:ea typeface="+mn-ea"/>
                <a:cs typeface="+mn-cs"/>
              </a:rPr>
              <a:t>Messrs Vickers Ltd. Barrow		4.30 pm</a:t>
            </a:r>
          </a:p>
          <a:p>
            <a:r>
              <a:rPr lang="en-GB" sz="1200" kern="1200" dirty="0" smtClean="0">
                <a:solidFill>
                  <a:schemeClr val="tx1"/>
                </a:solidFill>
                <a:effectLst/>
                <a:latin typeface="+mn-lt"/>
                <a:ea typeface="+mn-ea"/>
                <a:cs typeface="+mn-cs"/>
              </a:rPr>
              <a:t>Salford			4.30 pm</a:t>
            </a:r>
          </a:p>
          <a:p>
            <a:r>
              <a:rPr lang="en-GB" sz="1200" kern="1200" dirty="0" smtClean="0">
                <a:solidFill>
                  <a:schemeClr val="tx1"/>
                </a:solidFill>
                <a:effectLst/>
                <a:latin typeface="+mn-lt"/>
                <a:ea typeface="+mn-ea"/>
                <a:cs typeface="+mn-cs"/>
              </a:rPr>
              <a:t>Leyland			5.0 pm</a:t>
            </a:r>
          </a:p>
          <a:p>
            <a:r>
              <a:rPr lang="en-GB" sz="1200" kern="1200" dirty="0" smtClean="0">
                <a:solidFill>
                  <a:schemeClr val="tx1"/>
                </a:solidFill>
                <a:effectLst/>
                <a:latin typeface="+mn-lt"/>
                <a:ea typeface="+mn-ea"/>
                <a:cs typeface="+mn-cs"/>
              </a:rPr>
              <a:t>Bolton			5.25 pm</a:t>
            </a:r>
          </a:p>
          <a:p>
            <a:r>
              <a:rPr lang="en-GB" sz="1200" kern="1200" dirty="0" smtClean="0">
                <a:solidFill>
                  <a:schemeClr val="tx1"/>
                </a:solidFill>
                <a:effectLst/>
                <a:latin typeface="+mn-lt"/>
                <a:ea typeface="+mn-ea"/>
                <a:cs typeface="+mn-cs"/>
              </a:rPr>
              <a:t>Messrs </a:t>
            </a:r>
            <a:r>
              <a:rPr lang="en-GB" sz="1200" kern="1200" dirty="0" err="1" smtClean="0">
                <a:solidFill>
                  <a:schemeClr val="tx1"/>
                </a:solidFill>
                <a:effectLst/>
                <a:latin typeface="+mn-lt"/>
                <a:ea typeface="+mn-ea"/>
                <a:cs typeface="+mn-cs"/>
              </a:rPr>
              <a:t>Horrockes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Crewdson</a:t>
            </a:r>
            <a:r>
              <a:rPr lang="en-GB" sz="1200" kern="1200" dirty="0" smtClean="0">
                <a:solidFill>
                  <a:schemeClr val="tx1"/>
                </a:solidFill>
                <a:effectLst/>
                <a:latin typeface="+mn-lt"/>
                <a:ea typeface="+mn-ea"/>
                <a:cs typeface="+mn-cs"/>
              </a:rPr>
              <a:t> and Co. 	5.30 pm</a:t>
            </a:r>
          </a:p>
          <a:p>
            <a:r>
              <a:rPr lang="en-GB" sz="1200" kern="1200" dirty="0" smtClean="0">
                <a:solidFill>
                  <a:schemeClr val="tx1"/>
                </a:solidFill>
                <a:effectLst/>
                <a:latin typeface="+mn-lt"/>
                <a:ea typeface="+mn-ea"/>
                <a:cs typeface="+mn-cs"/>
              </a:rPr>
              <a:t>Preston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18</a:t>
            </a:fld>
            <a:endParaRPr lang="en-GB"/>
          </a:p>
        </p:txBody>
      </p:sp>
    </p:spTree>
    <p:extLst>
      <p:ext uri="{BB962C8B-B14F-4D97-AF65-F5344CB8AC3E}">
        <p14:creationId xmlns:p14="http://schemas.microsoft.com/office/powerpoint/2010/main" val="1852179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all the people were told. Not where it is, not what happened, not about the deaths.  It wasn’t until after the war the story could be told.  Can pupils suggest why that was? What do pupils think the</a:t>
            </a:r>
            <a:r>
              <a:rPr lang="en-GB" baseline="0" dirty="0" smtClean="0"/>
              <a:t> local population wanted to know? </a:t>
            </a:r>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19</a:t>
            </a:fld>
            <a:endParaRPr lang="en-GB"/>
          </a:p>
        </p:txBody>
      </p:sp>
    </p:spTree>
    <p:extLst>
      <p:ext uri="{BB962C8B-B14F-4D97-AF65-F5344CB8AC3E}">
        <p14:creationId xmlns:p14="http://schemas.microsoft.com/office/powerpoint/2010/main" val="337161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b="1" kern="1200" dirty="0" smtClean="0">
                <a:solidFill>
                  <a:schemeClr val="tx1"/>
                </a:solidFill>
                <a:effectLst/>
                <a:latin typeface="+mn-lt"/>
                <a:ea typeface="+mn-ea"/>
                <a:cs typeface="+mn-cs"/>
              </a:rPr>
              <a:t>Roll of Honour for those killed at White Lund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John Crowther, Unit Foreman, aged 37 years</a:t>
            </a:r>
          </a:p>
          <a:p>
            <a:r>
              <a:rPr lang="en-GB" sz="1200" kern="1200" dirty="0" smtClean="0">
                <a:solidFill>
                  <a:schemeClr val="tx1"/>
                </a:solidFill>
                <a:effectLst/>
                <a:latin typeface="+mn-lt"/>
                <a:ea typeface="+mn-ea"/>
                <a:cs typeface="+mn-cs"/>
              </a:rPr>
              <a:t>Ernest </a:t>
            </a:r>
            <a:r>
              <a:rPr lang="en-GB" sz="1200" kern="1200" dirty="0" err="1" smtClean="0">
                <a:solidFill>
                  <a:schemeClr val="tx1"/>
                </a:solidFill>
                <a:effectLst/>
                <a:latin typeface="+mn-lt"/>
                <a:ea typeface="+mn-ea"/>
                <a:cs typeface="+mn-cs"/>
              </a:rPr>
              <a:t>Duester</a:t>
            </a:r>
            <a:r>
              <a:rPr lang="en-GB" sz="1200" kern="1200" dirty="0" smtClean="0">
                <a:solidFill>
                  <a:schemeClr val="tx1"/>
                </a:solidFill>
                <a:effectLst/>
                <a:latin typeface="+mn-lt"/>
                <a:ea typeface="+mn-ea"/>
                <a:cs typeface="+mn-cs"/>
              </a:rPr>
              <a:t>, Fireman, aged 26 years</a:t>
            </a:r>
          </a:p>
          <a:p>
            <a:r>
              <a:rPr lang="en-GB" sz="1200" kern="1200" dirty="0" smtClean="0">
                <a:solidFill>
                  <a:schemeClr val="tx1"/>
                </a:solidFill>
                <a:effectLst/>
                <a:latin typeface="+mn-lt"/>
                <a:ea typeface="+mn-ea"/>
                <a:cs typeface="+mn-cs"/>
              </a:rPr>
              <a:t>Firth Dole, Engineer Fitter's labourer, aged 32 years (died at Morecambe Cottage Hospital)</a:t>
            </a:r>
          </a:p>
          <a:p>
            <a:r>
              <a:rPr lang="en-GB" sz="1200" kern="1200" dirty="0" smtClean="0">
                <a:solidFill>
                  <a:schemeClr val="tx1"/>
                </a:solidFill>
                <a:effectLst/>
                <a:latin typeface="+mn-lt"/>
                <a:ea typeface="+mn-ea"/>
                <a:cs typeface="+mn-cs"/>
              </a:rPr>
              <a:t>Alfred Hays, Munitions worker, aged 44 years (not identified immediately)</a:t>
            </a:r>
          </a:p>
          <a:p>
            <a:r>
              <a:rPr lang="en-GB" sz="1200" kern="1200" dirty="0" smtClean="0">
                <a:solidFill>
                  <a:schemeClr val="tx1"/>
                </a:solidFill>
                <a:effectLst/>
                <a:latin typeface="+mn-lt"/>
                <a:ea typeface="+mn-ea"/>
                <a:cs typeface="+mn-cs"/>
              </a:rPr>
              <a:t>James </a:t>
            </a:r>
            <a:r>
              <a:rPr lang="en-GB" sz="1200" kern="1200" dirty="0" err="1" smtClean="0">
                <a:solidFill>
                  <a:schemeClr val="tx1"/>
                </a:solidFill>
                <a:effectLst/>
                <a:latin typeface="+mn-lt"/>
                <a:ea typeface="+mn-ea"/>
                <a:cs typeface="+mn-cs"/>
              </a:rPr>
              <a:t>Inglesent</a:t>
            </a:r>
            <a:r>
              <a:rPr lang="en-GB" sz="1200" kern="1200" dirty="0" smtClean="0">
                <a:solidFill>
                  <a:schemeClr val="tx1"/>
                </a:solidFill>
                <a:effectLst/>
                <a:latin typeface="+mn-lt"/>
                <a:ea typeface="+mn-ea"/>
                <a:cs typeface="+mn-cs"/>
              </a:rPr>
              <a:t>, Fireman, aged 38 years</a:t>
            </a:r>
          </a:p>
          <a:p>
            <a:r>
              <a:rPr lang="en-GB" sz="1200" kern="1200" dirty="0" smtClean="0">
                <a:solidFill>
                  <a:schemeClr val="tx1"/>
                </a:solidFill>
                <a:effectLst/>
                <a:latin typeface="+mn-lt"/>
                <a:ea typeface="+mn-ea"/>
                <a:cs typeface="+mn-cs"/>
              </a:rPr>
              <a:t>Frederick Leslie, Fireman, aged 38 years</a:t>
            </a:r>
          </a:p>
          <a:p>
            <a:r>
              <a:rPr lang="en-GB" sz="1200" kern="1200" dirty="0" smtClean="0">
                <a:solidFill>
                  <a:schemeClr val="tx1"/>
                </a:solidFill>
                <a:effectLst/>
                <a:latin typeface="+mn-lt"/>
                <a:ea typeface="+mn-ea"/>
                <a:cs typeface="+mn-cs"/>
              </a:rPr>
              <a:t>Thomas Henry Peck, Fireman, aged 39 years</a:t>
            </a:r>
          </a:p>
          <a:p>
            <a:r>
              <a:rPr lang="en-GB" sz="1200" kern="1200" dirty="0" smtClean="0">
                <a:solidFill>
                  <a:schemeClr val="tx1"/>
                </a:solidFill>
                <a:effectLst/>
                <a:latin typeface="+mn-lt"/>
                <a:ea typeface="+mn-ea"/>
                <a:cs typeface="+mn-cs"/>
              </a:rPr>
              <a:t>Hebert </a:t>
            </a:r>
            <a:r>
              <a:rPr lang="en-GB" sz="1200" kern="1200" dirty="0" err="1" smtClean="0">
                <a:solidFill>
                  <a:schemeClr val="tx1"/>
                </a:solidFill>
                <a:effectLst/>
                <a:latin typeface="+mn-lt"/>
                <a:ea typeface="+mn-ea"/>
                <a:cs typeface="+mn-cs"/>
              </a:rPr>
              <a:t>Peverall</a:t>
            </a:r>
            <a:r>
              <a:rPr lang="en-GB" sz="1200" kern="1200" dirty="0" smtClean="0">
                <a:solidFill>
                  <a:schemeClr val="tx1"/>
                </a:solidFill>
                <a:effectLst/>
                <a:latin typeface="+mn-lt"/>
                <a:ea typeface="+mn-ea"/>
                <a:cs typeface="+mn-cs"/>
              </a:rPr>
              <a:t>, Labourer, aged 25 years</a:t>
            </a:r>
          </a:p>
          <a:p>
            <a:r>
              <a:rPr lang="en-GB" sz="1200" kern="1200" dirty="0" smtClean="0">
                <a:solidFill>
                  <a:schemeClr val="tx1"/>
                </a:solidFill>
                <a:effectLst/>
                <a:latin typeface="+mn-lt"/>
                <a:ea typeface="+mn-ea"/>
                <a:cs typeface="+mn-cs"/>
              </a:rPr>
              <a:t>Henry Thomas Taylor, </a:t>
            </a:r>
            <a:r>
              <a:rPr lang="en-GB" sz="1200" kern="1200" dirty="0" err="1" smtClean="0">
                <a:solidFill>
                  <a:schemeClr val="tx1"/>
                </a:solidFill>
                <a:effectLst/>
                <a:latin typeface="+mn-lt"/>
                <a:ea typeface="+mn-ea"/>
                <a:cs typeface="+mn-cs"/>
              </a:rPr>
              <a:t>Overlooker</a:t>
            </a:r>
            <a:r>
              <a:rPr lang="en-GB" sz="1200" kern="1200" dirty="0" smtClean="0">
                <a:solidFill>
                  <a:schemeClr val="tx1"/>
                </a:solidFill>
                <a:effectLst/>
                <a:latin typeface="+mn-lt"/>
                <a:ea typeface="+mn-ea"/>
                <a:cs typeface="+mn-cs"/>
              </a:rPr>
              <a:t>, aged 26 years</a:t>
            </a:r>
          </a:p>
          <a:p>
            <a:r>
              <a:rPr lang="en-GB" sz="1200" kern="1200" dirty="0" smtClean="0">
                <a:solidFill>
                  <a:schemeClr val="tx1"/>
                </a:solidFill>
                <a:effectLst/>
                <a:latin typeface="+mn-lt"/>
                <a:ea typeface="+mn-ea"/>
                <a:cs typeface="+mn-cs"/>
              </a:rPr>
              <a:t>William Topping, Shell Searcher, aged 27 years (died at Lancaster Royal Infirmary)</a:t>
            </a:r>
          </a:p>
          <a:p>
            <a:endParaRPr lang="en-GB" sz="1200" kern="1200" dirty="0" smtClean="0">
              <a:solidFill>
                <a:schemeClr val="tx1"/>
              </a:solidFill>
              <a:effectLst/>
              <a:latin typeface="+mn-lt"/>
              <a:ea typeface="+mn-ea"/>
              <a:cs typeface="+mn-cs"/>
            </a:endParaRPr>
          </a:p>
          <a:p>
            <a:pPr marL="0" indent="0">
              <a:buNone/>
            </a:pPr>
            <a:r>
              <a:rPr lang="en-GB" sz="1200" kern="1200" dirty="0" smtClean="0">
                <a:solidFill>
                  <a:schemeClr val="tx1"/>
                </a:solidFill>
                <a:effectLst/>
                <a:latin typeface="+mn-lt"/>
                <a:ea typeface="+mn-ea"/>
                <a:cs typeface="+mn-cs"/>
              </a:rPr>
              <a:t>They are not named on this memorial.</a:t>
            </a:r>
            <a:r>
              <a:rPr lang="en-GB" sz="1200" kern="1200" baseline="0" dirty="0" smtClean="0">
                <a:solidFill>
                  <a:schemeClr val="tx1"/>
                </a:solidFill>
                <a:effectLst/>
                <a:latin typeface="+mn-lt"/>
                <a:ea typeface="+mn-ea"/>
                <a:cs typeface="+mn-cs"/>
              </a:rPr>
              <a:t>  Both Lancaster and Morecambe’s central war memorials list the dead of the Armed Forces: do pupils think these men deserve to be named? </a:t>
            </a:r>
          </a:p>
          <a:p>
            <a:pPr marL="0" indent="0">
              <a:buNone/>
            </a:pPr>
            <a:endParaRPr lang="en-GB" sz="1200" kern="1200" baseline="0" dirty="0" smtClean="0">
              <a:solidFill>
                <a:schemeClr val="tx1"/>
              </a:solidFill>
              <a:effectLst/>
              <a:latin typeface="+mn-lt"/>
              <a:ea typeface="+mn-ea"/>
              <a:cs typeface="+mn-cs"/>
            </a:endParaRPr>
          </a:p>
          <a:p>
            <a:pPr marL="0" indent="0">
              <a:buNone/>
            </a:pPr>
            <a:r>
              <a:rPr lang="en-GB" sz="1200" kern="1200" baseline="0" dirty="0" err="1" smtClean="0">
                <a:solidFill>
                  <a:schemeClr val="tx1"/>
                </a:solidFill>
                <a:effectLst/>
                <a:latin typeface="+mn-lt"/>
                <a:ea typeface="+mn-ea"/>
                <a:cs typeface="+mn-cs"/>
              </a:rPr>
              <a:t>Afterall</a:t>
            </a:r>
            <a:r>
              <a:rPr lang="en-GB" sz="1200" kern="1200" baseline="0" dirty="0" smtClean="0">
                <a:solidFill>
                  <a:schemeClr val="tx1"/>
                </a:solidFill>
                <a:effectLst/>
                <a:latin typeface="+mn-lt"/>
                <a:ea typeface="+mn-ea"/>
                <a:cs typeface="+mn-cs"/>
              </a:rPr>
              <a:t>, n</a:t>
            </a:r>
            <a:r>
              <a:rPr lang="en-GB" dirty="0" smtClean="0"/>
              <a:t>ot all the deaths on the Lancaster war memorial record death in battle.  For example: </a:t>
            </a:r>
          </a:p>
          <a:p>
            <a:pPr marL="0" indent="0">
              <a:buNone/>
            </a:pPr>
            <a:r>
              <a:rPr lang="en-GB" dirty="0" smtClean="0"/>
              <a:t>Thomas </a:t>
            </a:r>
            <a:r>
              <a:rPr lang="en-GB" dirty="0" err="1" smtClean="0"/>
              <a:t>Tite</a:t>
            </a:r>
            <a:r>
              <a:rPr lang="en-GB" dirty="0" smtClean="0"/>
              <a:t> of 4 Trafalgar Road, </a:t>
            </a:r>
            <a:r>
              <a:rPr lang="en-GB" dirty="0" err="1" smtClean="0"/>
              <a:t>Bowerham</a:t>
            </a:r>
            <a:r>
              <a:rPr lang="en-GB" dirty="0" smtClean="0"/>
              <a:t>, died in a training ground accident; </a:t>
            </a:r>
          </a:p>
          <a:p>
            <a:pPr marL="0" indent="0">
              <a:buNone/>
            </a:pPr>
            <a:r>
              <a:rPr lang="en-GB" dirty="0" smtClean="0"/>
              <a:t>Percy Saul of 9 Springfield Street died of pneumonia while stationed near Cambridge; </a:t>
            </a:r>
          </a:p>
          <a:p>
            <a:pPr marL="0" indent="0">
              <a:buNone/>
            </a:pPr>
            <a:r>
              <a:rPr lang="en-GB" dirty="0" smtClean="0"/>
              <a:t>George Nicholas Wilkinson of 34 </a:t>
            </a:r>
            <a:r>
              <a:rPr lang="en-GB" dirty="0" err="1" smtClean="0"/>
              <a:t>Aldcliffe</a:t>
            </a:r>
            <a:r>
              <a:rPr lang="en-GB" dirty="0" smtClean="0"/>
              <a:t> Road was killed by a snake in India and died on 20 April, 1918 </a:t>
            </a:r>
          </a:p>
          <a:p>
            <a:pPr marL="0" indent="0">
              <a:buNone/>
            </a:pPr>
            <a:r>
              <a:rPr lang="en-GB" dirty="0" smtClean="0"/>
              <a:t>John </a:t>
            </a:r>
            <a:r>
              <a:rPr lang="en-GB" dirty="0" err="1" smtClean="0"/>
              <a:t>Hewartson</a:t>
            </a:r>
            <a:r>
              <a:rPr lang="en-GB" dirty="0" smtClean="0"/>
              <a:t> of 14 Albion Street was killed by a train near Reading with the 1</a:t>
            </a:r>
            <a:r>
              <a:rPr lang="en-GB" baseline="30000" dirty="0" smtClean="0"/>
              <a:t>st</a:t>
            </a:r>
            <a:r>
              <a:rPr lang="en-GB" dirty="0" smtClean="0"/>
              <a:t>/5</a:t>
            </a:r>
            <a:r>
              <a:rPr lang="en-GB" baseline="30000" dirty="0" smtClean="0"/>
              <a:t>th</a:t>
            </a:r>
            <a:r>
              <a:rPr lang="en-GB" dirty="0" smtClean="0"/>
              <a:t> while guarding the Great Western Railway </a:t>
            </a:r>
          </a:p>
          <a:p>
            <a:pPr marL="0" indent="0">
              <a:buNone/>
            </a:pPr>
            <a:r>
              <a:rPr lang="en-GB" dirty="0" smtClean="0"/>
              <a:t>All appear on the memorial, as does the unfortunate Henry </a:t>
            </a:r>
            <a:r>
              <a:rPr lang="en-GB" dirty="0" err="1" smtClean="0"/>
              <a:t>Broe</a:t>
            </a:r>
            <a:r>
              <a:rPr lang="en-GB" dirty="0" smtClean="0"/>
              <a:t> of 8 Vincent Street, Primrose, who was ‘shot whilst drunk by a friend at Westgate on Sea.’  </a:t>
            </a:r>
          </a:p>
          <a:p>
            <a:pPr marL="0" indent="0">
              <a:buNone/>
            </a:pPr>
            <a:r>
              <a:rPr lang="en-GB" dirty="0" smtClean="0"/>
              <a:t>So</a:t>
            </a:r>
            <a:r>
              <a:rPr lang="en-GB" baseline="0" dirty="0" smtClean="0"/>
              <a:t> should </a:t>
            </a:r>
            <a:r>
              <a:rPr lang="en-GB" dirty="0" smtClean="0"/>
              <a:t>the men who died at the White Lund be remembered by name?</a:t>
            </a: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20</a:t>
            </a:fld>
            <a:endParaRPr lang="en-GB"/>
          </a:p>
        </p:txBody>
      </p:sp>
    </p:spTree>
    <p:extLst>
      <p:ext uri="{BB962C8B-B14F-4D97-AF65-F5344CB8AC3E}">
        <p14:creationId xmlns:p14="http://schemas.microsoft.com/office/powerpoint/2010/main" val="182636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the weeks after the explosions at White Lund the Ministry of Munitions and the Home Office attempted to pin down exactly what had happened and why.  Eyewitness statements from workers and fire brigades indicated that individuals had acted with great courage and devotion to duty.  It was well understood that they deserved public recognition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authorities had the difficult task of assessing individual contributions and deciding on the type – and level – of award to give.  The Ministry of Munitions [?] recognised that:</a:t>
            </a:r>
          </a:p>
          <a:p>
            <a:r>
              <a:rPr lang="en-GB" sz="1200" kern="1200" dirty="0" smtClean="0">
                <a:solidFill>
                  <a:schemeClr val="tx1"/>
                </a:solidFill>
                <a:effectLst/>
                <a:latin typeface="+mn-lt"/>
                <a:ea typeface="+mn-ea"/>
                <a:cs typeface="+mn-cs"/>
              </a:rPr>
              <a:t>'It will probably be found that others besides those already put forward by the Ministry are deserving of recognition.  The conditions were so appalling during the first 24 to 36 hours that almost everyone who took part in the work of saving the magazines and fighting the fires would seem worthy of distinction.'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announcement of the awards was made on 7 May 1918.  It maintained the veil of secrecy stating only that they were 'on account of their gallant conduct on the occasion of a fire which occurred at a Munitions Factory on the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October 1917.'</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Edward Medal (Silver)</a:t>
            </a:r>
          </a:p>
          <a:p>
            <a:endParaRPr lang="en-GB"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Two versions of the Edward Medal, introduced in 1907, were awarded for bravery in “Mines” and “Industry” – with each type having a Silver and Bronze version. Of the 188 Industry medals awarded, only 25 Silver awards were made between 1907 and 1949 – four of which for the explosion in Morecambe. The medal is rarer than the Victoria Cross!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Thomas Kew, engine driver who drove ammunition trucks full of live shells out of the danger zone</a:t>
            </a:r>
          </a:p>
          <a:p>
            <a:r>
              <a:rPr lang="en-GB" sz="1200" kern="1200" dirty="0" smtClean="0">
                <a:solidFill>
                  <a:schemeClr val="tx1"/>
                </a:solidFill>
                <a:effectLst/>
                <a:latin typeface="+mn-lt"/>
                <a:ea typeface="+mn-ea"/>
                <a:cs typeface="+mn-cs"/>
              </a:rPr>
              <a:t>Thomas Tattersall, works fireman, for bravery</a:t>
            </a:r>
          </a:p>
          <a:p>
            <a:r>
              <a:rPr lang="en-GB" sz="1200" kern="1200" dirty="0" smtClean="0">
                <a:solidFill>
                  <a:schemeClr val="tx1"/>
                </a:solidFill>
                <a:effectLst/>
                <a:latin typeface="+mn-lt"/>
                <a:ea typeface="+mn-ea"/>
                <a:cs typeface="+mn-cs"/>
              </a:rPr>
              <a:t>Abraham Graham, railway shunter, for bravery working with Thomas Kew</a:t>
            </a:r>
          </a:p>
          <a:p>
            <a:r>
              <a:rPr lang="en-GB" sz="1200" kern="1200" dirty="0" smtClean="0">
                <a:solidFill>
                  <a:schemeClr val="tx1"/>
                </a:solidFill>
                <a:effectLst/>
                <a:latin typeface="+mn-lt"/>
                <a:ea typeface="+mn-ea"/>
                <a:cs typeface="+mn-cs"/>
              </a:rPr>
              <a:t>Thomas </a:t>
            </a:r>
            <a:r>
              <a:rPr lang="en-GB" sz="1200" kern="1200" dirty="0" err="1" smtClean="0">
                <a:solidFill>
                  <a:schemeClr val="tx1"/>
                </a:solidFill>
                <a:effectLst/>
                <a:latin typeface="+mn-lt"/>
                <a:ea typeface="+mn-ea"/>
                <a:cs typeface="+mn-cs"/>
              </a:rPr>
              <a:t>Coppard</a:t>
            </a:r>
            <a:r>
              <a:rPr lang="en-GB" sz="1200" kern="1200" dirty="0" smtClean="0">
                <a:solidFill>
                  <a:schemeClr val="tx1"/>
                </a:solidFill>
                <a:effectLst/>
                <a:latin typeface="+mn-lt"/>
                <a:ea typeface="+mn-ea"/>
                <a:cs typeface="+mn-cs"/>
              </a:rPr>
              <a:t>, Police Sergeant, for his part in rescuing several people from a blazing factory where he was one of the police guards (his medal is on display)</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King's Police Medal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Fred Brocklehurst, Deputy Superintendent, Bolton Fire Brigade</a:t>
            </a:r>
          </a:p>
          <a:p>
            <a:r>
              <a:rPr lang="en-GB" sz="1200" kern="1200" dirty="0" smtClean="0">
                <a:solidFill>
                  <a:schemeClr val="tx1"/>
                </a:solidFill>
                <a:effectLst/>
                <a:latin typeface="+mn-lt"/>
                <a:ea typeface="+mn-ea"/>
                <a:cs typeface="+mn-cs"/>
              </a:rPr>
              <a:t>William </a:t>
            </a:r>
            <a:r>
              <a:rPr lang="en-GB" sz="1200" kern="1200" dirty="0" err="1" smtClean="0">
                <a:solidFill>
                  <a:schemeClr val="tx1"/>
                </a:solidFill>
                <a:effectLst/>
                <a:latin typeface="+mn-lt"/>
                <a:ea typeface="+mn-ea"/>
                <a:cs typeface="+mn-cs"/>
              </a:rPr>
              <a:t>Bramwell</a:t>
            </a:r>
            <a:r>
              <a:rPr lang="en-GB" sz="1200" kern="1200" dirty="0" smtClean="0">
                <a:solidFill>
                  <a:schemeClr val="tx1"/>
                </a:solidFill>
                <a:effectLst/>
                <a:latin typeface="+mn-lt"/>
                <a:ea typeface="+mn-ea"/>
                <a:cs typeface="+mn-cs"/>
              </a:rPr>
              <a:t> Hodgson, Superintendent, Morecambe Fire Brigade</a:t>
            </a:r>
          </a:p>
          <a:p>
            <a:r>
              <a:rPr lang="en-GB" sz="1200" kern="1200" dirty="0" smtClean="0">
                <a:solidFill>
                  <a:schemeClr val="tx1"/>
                </a:solidFill>
                <a:effectLst/>
                <a:latin typeface="+mn-lt"/>
                <a:ea typeface="+mn-ea"/>
                <a:cs typeface="+mn-cs"/>
              </a:rPr>
              <a:t>D'Arcy Benson </a:t>
            </a:r>
            <a:r>
              <a:rPr lang="en-GB" sz="1200" kern="1200" dirty="0" err="1" smtClean="0">
                <a:solidFill>
                  <a:schemeClr val="tx1"/>
                </a:solidFill>
                <a:effectLst/>
                <a:latin typeface="+mn-lt"/>
                <a:ea typeface="+mn-ea"/>
                <a:cs typeface="+mn-cs"/>
              </a:rPr>
              <a:t>Moffat</a:t>
            </a:r>
            <a:r>
              <a:rPr lang="en-GB" sz="1200" kern="1200" dirty="0" smtClean="0">
                <a:solidFill>
                  <a:schemeClr val="tx1"/>
                </a:solidFill>
                <a:effectLst/>
                <a:latin typeface="+mn-lt"/>
                <a:ea typeface="+mn-ea"/>
                <a:cs typeface="+mn-cs"/>
              </a:rPr>
              <a:t>, Superintendent, Vickers' (Barrow) Fire Brigade</a:t>
            </a:r>
          </a:p>
          <a:p>
            <a:r>
              <a:rPr lang="en-GB" sz="1200" kern="1200" dirty="0" smtClean="0">
                <a:solidFill>
                  <a:schemeClr val="tx1"/>
                </a:solidFill>
                <a:effectLst/>
                <a:latin typeface="+mn-lt"/>
                <a:ea typeface="+mn-ea"/>
                <a:cs typeface="+mn-cs"/>
              </a:rPr>
              <a:t>Richard </a:t>
            </a:r>
            <a:r>
              <a:rPr lang="en-GB" sz="1200" kern="1200" dirty="0" err="1" smtClean="0">
                <a:solidFill>
                  <a:schemeClr val="tx1"/>
                </a:solidFill>
                <a:effectLst/>
                <a:latin typeface="+mn-lt"/>
                <a:ea typeface="+mn-ea"/>
                <a:cs typeface="+mn-cs"/>
              </a:rPr>
              <a:t>Newsham</a:t>
            </a:r>
            <a:r>
              <a:rPr lang="en-GB" sz="1200" kern="1200" dirty="0" smtClean="0">
                <a:solidFill>
                  <a:schemeClr val="tx1"/>
                </a:solidFill>
                <a:effectLst/>
                <a:latin typeface="+mn-lt"/>
                <a:ea typeface="+mn-ea"/>
                <a:cs typeface="+mn-cs"/>
              </a:rPr>
              <a:t>, Superintendent, Barrow Corporation Fire Brigade</a:t>
            </a:r>
          </a:p>
          <a:p>
            <a:r>
              <a:rPr lang="en-GB" sz="1200" kern="1200" dirty="0" smtClean="0">
                <a:solidFill>
                  <a:schemeClr val="tx1"/>
                </a:solidFill>
                <a:effectLst/>
                <a:latin typeface="+mn-lt"/>
                <a:ea typeface="+mn-ea"/>
                <a:cs typeface="+mn-cs"/>
              </a:rPr>
              <a:t>George Albert Oakes, Chief Inspector, Liverpool Fire Brigade (his medals are on display)</a:t>
            </a:r>
          </a:p>
          <a:p>
            <a:r>
              <a:rPr lang="en-GB" sz="1200" kern="1200" dirty="0" smtClean="0">
                <a:solidFill>
                  <a:schemeClr val="tx1"/>
                </a:solidFill>
                <a:effectLst/>
                <a:latin typeface="+mn-lt"/>
                <a:ea typeface="+mn-ea"/>
                <a:cs typeface="+mn-cs"/>
              </a:rPr>
              <a:t>Alonzo Savage, Superintendent, Preston Fire Brigade</a:t>
            </a:r>
          </a:p>
          <a:p>
            <a:r>
              <a:rPr lang="en-GB" sz="1200" kern="1200" dirty="0" smtClean="0">
                <a:solidFill>
                  <a:schemeClr val="tx1"/>
                </a:solidFill>
                <a:effectLst/>
                <a:latin typeface="+mn-lt"/>
                <a:ea typeface="+mn-ea"/>
                <a:cs typeface="+mn-cs"/>
              </a:rPr>
              <a:t>Daniel Devine Sloan, Second Officer, Manchester Fire Brigade</a:t>
            </a:r>
          </a:p>
          <a:p>
            <a:r>
              <a:rPr lang="en-GB" sz="1200" kern="1200" dirty="0" smtClean="0">
                <a:solidFill>
                  <a:schemeClr val="tx1"/>
                </a:solidFill>
                <a:effectLst/>
                <a:latin typeface="+mn-lt"/>
                <a:ea typeface="+mn-ea"/>
                <a:cs typeface="+mn-cs"/>
              </a:rPr>
              <a:t>William Andrew Wearing, Inspector, Lancaster Fire Brigade</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Medal of the Order of the British Empire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Mary Agnes Wilkinson, Telephonist  (her medal is on display)</a:t>
            </a:r>
          </a:p>
          <a:p>
            <a:r>
              <a:rPr lang="en-GB" sz="1200" kern="1200" dirty="0" smtClean="0">
                <a:solidFill>
                  <a:schemeClr val="tx1"/>
                </a:solidFill>
                <a:effectLst/>
                <a:latin typeface="+mn-lt"/>
                <a:ea typeface="+mn-ea"/>
                <a:cs typeface="+mn-cs"/>
              </a:rPr>
              <a:t>John </a:t>
            </a:r>
            <a:r>
              <a:rPr lang="en-GB" sz="1200" kern="1200" dirty="0" err="1" smtClean="0">
                <a:solidFill>
                  <a:schemeClr val="tx1"/>
                </a:solidFill>
                <a:effectLst/>
                <a:latin typeface="+mn-lt"/>
                <a:ea typeface="+mn-ea"/>
                <a:cs typeface="+mn-cs"/>
              </a:rPr>
              <a:t>Caton</a:t>
            </a:r>
            <a:r>
              <a:rPr lang="en-GB" sz="1200" kern="1200" dirty="0" smtClean="0">
                <a:solidFill>
                  <a:schemeClr val="tx1"/>
                </a:solidFill>
                <a:effectLst/>
                <a:latin typeface="+mn-lt"/>
                <a:ea typeface="+mn-ea"/>
                <a:cs typeface="+mn-cs"/>
              </a:rPr>
              <a:t>, Boiler Attendant</a:t>
            </a:r>
          </a:p>
          <a:p>
            <a:r>
              <a:rPr lang="en-GB" sz="1200" kern="1200" dirty="0" smtClean="0">
                <a:solidFill>
                  <a:schemeClr val="tx1"/>
                </a:solidFill>
                <a:effectLst/>
                <a:latin typeface="+mn-lt"/>
                <a:ea typeface="+mn-ea"/>
                <a:cs typeface="+mn-cs"/>
              </a:rPr>
              <a:t>Alexander </a:t>
            </a:r>
            <a:r>
              <a:rPr lang="en-GB" sz="1200" kern="1200" dirty="0" err="1" smtClean="0">
                <a:solidFill>
                  <a:schemeClr val="tx1"/>
                </a:solidFill>
                <a:effectLst/>
                <a:latin typeface="+mn-lt"/>
                <a:ea typeface="+mn-ea"/>
                <a:cs typeface="+mn-cs"/>
              </a:rPr>
              <a:t>Chamberlian</a:t>
            </a:r>
            <a:r>
              <a:rPr lang="en-GB" sz="1200" kern="1200" dirty="0" smtClean="0">
                <a:solidFill>
                  <a:schemeClr val="tx1"/>
                </a:solidFill>
                <a:effectLst/>
                <a:latin typeface="+mn-lt"/>
                <a:ea typeface="+mn-ea"/>
                <a:cs typeface="+mn-cs"/>
              </a:rPr>
              <a:t>, Shift Engineer in the Power House</a:t>
            </a:r>
          </a:p>
          <a:p>
            <a:r>
              <a:rPr lang="en-GB" sz="1200" kern="1200" dirty="0" smtClean="0">
                <a:solidFill>
                  <a:schemeClr val="tx1"/>
                </a:solidFill>
                <a:effectLst/>
                <a:latin typeface="+mn-lt"/>
                <a:ea typeface="+mn-ea"/>
                <a:cs typeface="+mn-cs"/>
              </a:rPr>
              <a:t>Nurse Lily Cope, Factory Nursing Staff</a:t>
            </a:r>
          </a:p>
          <a:p>
            <a:r>
              <a:rPr lang="en-GB" sz="1200" kern="1200" dirty="0" smtClean="0">
                <a:solidFill>
                  <a:schemeClr val="tx1"/>
                </a:solidFill>
                <a:effectLst/>
                <a:latin typeface="+mn-lt"/>
                <a:ea typeface="+mn-ea"/>
                <a:cs typeface="+mn-cs"/>
              </a:rPr>
              <a:t>William </a:t>
            </a:r>
            <a:r>
              <a:rPr lang="en-GB" sz="1200" kern="1200" dirty="0" err="1" smtClean="0">
                <a:solidFill>
                  <a:schemeClr val="tx1"/>
                </a:solidFill>
                <a:effectLst/>
                <a:latin typeface="+mn-lt"/>
                <a:ea typeface="+mn-ea"/>
                <a:cs typeface="+mn-cs"/>
              </a:rPr>
              <a:t>Disberry</a:t>
            </a:r>
            <a:r>
              <a:rPr lang="en-GB" sz="1200" kern="1200" dirty="0" smtClean="0">
                <a:solidFill>
                  <a:schemeClr val="tx1"/>
                </a:solidFill>
                <a:effectLst/>
                <a:latin typeface="+mn-lt"/>
                <a:ea typeface="+mn-ea"/>
                <a:cs typeface="+mn-cs"/>
              </a:rPr>
              <a:t>, Pump Attendant, aged 70 years</a:t>
            </a:r>
          </a:p>
          <a:p>
            <a:r>
              <a:rPr lang="en-GB" sz="1200" kern="1200" dirty="0" smtClean="0">
                <a:solidFill>
                  <a:schemeClr val="tx1"/>
                </a:solidFill>
                <a:effectLst/>
                <a:latin typeface="+mn-lt"/>
                <a:ea typeface="+mn-ea"/>
                <a:cs typeface="+mn-cs"/>
              </a:rPr>
              <a:t>Sergeant Richard Garth, Lancaster Fire Brigade</a:t>
            </a:r>
          </a:p>
          <a:p>
            <a:r>
              <a:rPr lang="en-GB" sz="1200" kern="1200" dirty="0" smtClean="0">
                <a:solidFill>
                  <a:schemeClr val="tx1"/>
                </a:solidFill>
                <a:effectLst/>
                <a:latin typeface="+mn-lt"/>
                <a:ea typeface="+mn-ea"/>
                <a:cs typeface="+mn-cs"/>
              </a:rPr>
              <a:t>William </a:t>
            </a:r>
            <a:r>
              <a:rPr lang="en-GB" sz="1200" kern="1200" dirty="0" err="1" smtClean="0">
                <a:solidFill>
                  <a:schemeClr val="tx1"/>
                </a:solidFill>
                <a:effectLst/>
                <a:latin typeface="+mn-lt"/>
                <a:ea typeface="+mn-ea"/>
                <a:cs typeface="+mn-cs"/>
              </a:rPr>
              <a:t>Heald</a:t>
            </a:r>
            <a:r>
              <a:rPr lang="en-GB" sz="1200" kern="1200" dirty="0" smtClean="0">
                <a:solidFill>
                  <a:schemeClr val="tx1"/>
                </a:solidFill>
                <a:effectLst/>
                <a:latin typeface="+mn-lt"/>
                <a:ea typeface="+mn-ea"/>
                <a:cs typeface="+mn-cs"/>
              </a:rPr>
              <a:t>, Feed Pump Attendant in the Power House</a:t>
            </a:r>
          </a:p>
          <a:p>
            <a:r>
              <a:rPr lang="en-GB" sz="1200" kern="1200" dirty="0" smtClean="0">
                <a:solidFill>
                  <a:schemeClr val="tx1"/>
                </a:solidFill>
                <a:effectLst/>
                <a:latin typeface="+mn-lt"/>
                <a:ea typeface="+mn-ea"/>
                <a:cs typeface="+mn-cs"/>
              </a:rPr>
              <a:t>George Hutchinson,  Boiler Fireman in the  Power House</a:t>
            </a:r>
          </a:p>
          <a:p>
            <a:r>
              <a:rPr lang="en-GB" sz="1200" kern="1200" dirty="0" err="1" smtClean="0">
                <a:solidFill>
                  <a:schemeClr val="tx1"/>
                </a:solidFill>
                <a:effectLst/>
                <a:latin typeface="+mn-lt"/>
                <a:ea typeface="+mn-ea"/>
                <a:cs typeface="+mn-cs"/>
              </a:rPr>
              <a:t>Jilbert</a:t>
            </a:r>
            <a:r>
              <a:rPr lang="en-GB" sz="1200" kern="1200" dirty="0" smtClean="0">
                <a:solidFill>
                  <a:schemeClr val="tx1"/>
                </a:solidFill>
                <a:effectLst/>
                <a:latin typeface="+mn-lt"/>
                <a:ea typeface="+mn-ea"/>
                <a:cs typeface="+mn-cs"/>
              </a:rPr>
              <a:t>  Johnson , Works Police Constable</a:t>
            </a:r>
          </a:p>
          <a:p>
            <a:r>
              <a:rPr lang="en-GB" sz="1200" kern="1200" dirty="0" smtClean="0">
                <a:solidFill>
                  <a:schemeClr val="tx1"/>
                </a:solidFill>
                <a:effectLst/>
                <a:latin typeface="+mn-lt"/>
                <a:ea typeface="+mn-ea"/>
                <a:cs typeface="+mn-cs"/>
              </a:rPr>
              <a:t>George Nutt, Boiler Attendant in the Power House</a:t>
            </a:r>
          </a:p>
          <a:p>
            <a:r>
              <a:rPr lang="en-GB" sz="1200" kern="1200" dirty="0" smtClean="0">
                <a:solidFill>
                  <a:schemeClr val="tx1"/>
                </a:solidFill>
                <a:effectLst/>
                <a:latin typeface="+mn-lt"/>
                <a:ea typeface="+mn-ea"/>
                <a:cs typeface="+mn-cs"/>
              </a:rPr>
              <a:t>William </a:t>
            </a:r>
            <a:r>
              <a:rPr lang="en-GB" sz="1200" kern="1200" dirty="0" err="1" smtClean="0">
                <a:solidFill>
                  <a:schemeClr val="tx1"/>
                </a:solidFill>
                <a:effectLst/>
                <a:latin typeface="+mn-lt"/>
                <a:ea typeface="+mn-ea"/>
                <a:cs typeface="+mn-cs"/>
              </a:rPr>
              <a:t>Seery</a:t>
            </a:r>
            <a:r>
              <a:rPr lang="en-GB" sz="1200" kern="1200" dirty="0" smtClean="0">
                <a:solidFill>
                  <a:schemeClr val="tx1"/>
                </a:solidFill>
                <a:effectLst/>
                <a:latin typeface="+mn-lt"/>
                <a:ea typeface="+mn-ea"/>
                <a:cs typeface="+mn-cs"/>
              </a:rPr>
              <a:t>, Works Police Constable</a:t>
            </a:r>
          </a:p>
          <a:p>
            <a:r>
              <a:rPr lang="en-GB" sz="1200" kern="1200" dirty="0" smtClean="0">
                <a:solidFill>
                  <a:schemeClr val="tx1"/>
                </a:solidFill>
                <a:effectLst/>
                <a:latin typeface="+mn-lt"/>
                <a:ea typeface="+mn-ea"/>
                <a:cs typeface="+mn-cs"/>
              </a:rPr>
              <a:t>Nurse Maisie J Shepherd, Factory Nursing Staff</a:t>
            </a:r>
          </a:p>
          <a:p>
            <a:r>
              <a:rPr lang="en-GB" sz="1200" kern="1200" dirty="0" smtClean="0">
                <a:solidFill>
                  <a:schemeClr val="tx1"/>
                </a:solidFill>
                <a:effectLst/>
                <a:latin typeface="+mn-lt"/>
                <a:ea typeface="+mn-ea"/>
                <a:cs typeface="+mn-cs"/>
              </a:rPr>
              <a:t>Charles Taylor, Foreman</a:t>
            </a:r>
          </a:p>
          <a:p>
            <a:r>
              <a:rPr lang="en-GB" sz="1200" kern="1200" dirty="0" smtClean="0">
                <a:solidFill>
                  <a:schemeClr val="tx1"/>
                </a:solidFill>
                <a:effectLst/>
                <a:latin typeface="+mn-lt"/>
                <a:ea typeface="+mn-ea"/>
                <a:cs typeface="+mn-cs"/>
              </a:rPr>
              <a:t>Richard Taylor, Fireman in the Factory Fire Brigade</a:t>
            </a:r>
          </a:p>
          <a:p>
            <a:r>
              <a:rPr lang="en-GB" sz="1200" kern="1200" dirty="0" smtClean="0">
                <a:solidFill>
                  <a:schemeClr val="tx1"/>
                </a:solidFill>
                <a:effectLst/>
                <a:latin typeface="+mn-lt"/>
                <a:ea typeface="+mn-ea"/>
                <a:cs typeface="+mn-cs"/>
              </a:rPr>
              <a:t>Grace </a:t>
            </a:r>
            <a:r>
              <a:rPr lang="en-GB" sz="1200" kern="1200" dirty="0" err="1" smtClean="0">
                <a:solidFill>
                  <a:schemeClr val="tx1"/>
                </a:solidFill>
                <a:effectLst/>
                <a:latin typeface="+mn-lt"/>
                <a:ea typeface="+mn-ea"/>
                <a:cs typeface="+mn-cs"/>
              </a:rPr>
              <a:t>Calrow</a:t>
            </a:r>
            <a:r>
              <a:rPr lang="en-GB" sz="1200" kern="1200" dirty="0" smtClean="0">
                <a:solidFill>
                  <a:schemeClr val="tx1"/>
                </a:solidFill>
                <a:effectLst/>
                <a:latin typeface="+mn-lt"/>
                <a:ea typeface="+mn-ea"/>
                <a:cs typeface="+mn-cs"/>
              </a:rPr>
              <a:t>, Driver of the Factory Motor Car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Gold watches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17 male members of staff at White Lund were awarded gold watches in recognition of their bravery.  We do not have a list of all these men  but we do know that Howarth Nuttall, Clerk at White Lund, was one of the recipients. </a:t>
            </a:r>
          </a:p>
          <a:p>
            <a:r>
              <a:rPr lang="en-GB" sz="1200" kern="1200" dirty="0" smtClean="0">
                <a:solidFill>
                  <a:schemeClr val="tx1"/>
                </a:solidFill>
                <a:effectLst/>
                <a:latin typeface="+mn-lt"/>
                <a:ea typeface="+mn-ea"/>
                <a:cs typeface="+mn-cs"/>
              </a:rPr>
              <a:t>Morecambe NFF Staff: Gold Watches</a:t>
            </a:r>
          </a:p>
          <a:p>
            <a:r>
              <a:rPr lang="en-GB" sz="1200" kern="1200" dirty="0" smtClean="0">
                <a:solidFill>
                  <a:schemeClr val="tx1"/>
                </a:solidFill>
                <a:effectLst/>
                <a:latin typeface="+mn-lt"/>
                <a:ea typeface="+mn-ea"/>
                <a:cs typeface="+mn-cs"/>
              </a:rPr>
              <a:t>Albert </a:t>
            </a:r>
            <a:r>
              <a:rPr lang="en-GB" sz="1200" kern="1200" dirty="0" err="1" smtClean="0">
                <a:solidFill>
                  <a:schemeClr val="tx1"/>
                </a:solidFill>
                <a:effectLst/>
                <a:latin typeface="+mn-lt"/>
                <a:ea typeface="+mn-ea"/>
                <a:cs typeface="+mn-cs"/>
              </a:rPr>
              <a:t>Dudson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Edwin Howarth</a:t>
            </a:r>
          </a:p>
          <a:p>
            <a:r>
              <a:rPr lang="en-GB" sz="1200" kern="1200" dirty="0" smtClean="0">
                <a:solidFill>
                  <a:schemeClr val="tx1"/>
                </a:solidFill>
                <a:effectLst/>
                <a:latin typeface="+mn-lt"/>
                <a:ea typeface="+mn-ea"/>
                <a:cs typeface="+mn-cs"/>
              </a:rPr>
              <a:t>William G. </a:t>
            </a:r>
            <a:r>
              <a:rPr lang="en-GB" sz="1200" kern="1200" dirty="0" err="1" smtClean="0">
                <a:solidFill>
                  <a:schemeClr val="tx1"/>
                </a:solidFill>
                <a:effectLst/>
                <a:latin typeface="+mn-lt"/>
                <a:ea typeface="+mn-ea"/>
                <a:cs typeface="+mn-cs"/>
              </a:rPr>
              <a:t>Kirkup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William Lee</a:t>
            </a:r>
          </a:p>
          <a:p>
            <a:r>
              <a:rPr lang="en-GB" sz="1200" kern="1200" dirty="0" smtClean="0">
                <a:solidFill>
                  <a:schemeClr val="tx1"/>
                </a:solidFill>
                <a:effectLst/>
                <a:latin typeface="+mn-lt"/>
                <a:ea typeface="+mn-ea"/>
                <a:cs typeface="+mn-cs"/>
              </a:rPr>
              <a:t>James </a:t>
            </a:r>
            <a:r>
              <a:rPr lang="en-GB" sz="1200" kern="1200" dirty="0" err="1" smtClean="0">
                <a:solidFill>
                  <a:schemeClr val="tx1"/>
                </a:solidFill>
                <a:effectLst/>
                <a:latin typeface="+mn-lt"/>
                <a:ea typeface="+mn-ea"/>
                <a:cs typeface="+mn-cs"/>
              </a:rPr>
              <a:t>Vysick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Albert Shaw</a:t>
            </a:r>
          </a:p>
          <a:p>
            <a:r>
              <a:rPr lang="en-GB" sz="1200" kern="1200" dirty="0" smtClean="0">
                <a:solidFill>
                  <a:schemeClr val="tx1"/>
                </a:solidFill>
                <a:effectLst/>
                <a:latin typeface="+mn-lt"/>
                <a:ea typeface="+mn-ea"/>
                <a:cs typeface="+mn-cs"/>
              </a:rPr>
              <a:t>Fred Harrison</a:t>
            </a:r>
          </a:p>
          <a:p>
            <a:r>
              <a:rPr lang="en-GB" sz="1200" kern="1200" dirty="0" smtClean="0">
                <a:solidFill>
                  <a:schemeClr val="tx1"/>
                </a:solidFill>
                <a:effectLst/>
                <a:latin typeface="+mn-lt"/>
                <a:ea typeface="+mn-ea"/>
                <a:cs typeface="+mn-cs"/>
              </a:rPr>
              <a:t>Ernest B Blackwell</a:t>
            </a:r>
          </a:p>
          <a:p>
            <a:r>
              <a:rPr lang="en-GB" sz="1200" kern="1200" dirty="0" smtClean="0">
                <a:solidFill>
                  <a:schemeClr val="tx1"/>
                </a:solidFill>
                <a:effectLst/>
                <a:latin typeface="+mn-lt"/>
                <a:ea typeface="+mn-ea"/>
                <a:cs typeface="+mn-cs"/>
              </a:rPr>
              <a:t>William </a:t>
            </a:r>
            <a:r>
              <a:rPr lang="en-GB" sz="1200" kern="1200" dirty="0" err="1" smtClean="0">
                <a:solidFill>
                  <a:schemeClr val="tx1"/>
                </a:solidFill>
                <a:effectLst/>
                <a:latin typeface="+mn-lt"/>
                <a:ea typeface="+mn-ea"/>
                <a:cs typeface="+mn-cs"/>
              </a:rPr>
              <a:t>Tuley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George Duxbury</a:t>
            </a:r>
          </a:p>
          <a:p>
            <a:r>
              <a:rPr lang="en-GB" sz="1200" kern="1200" dirty="0" smtClean="0">
                <a:solidFill>
                  <a:schemeClr val="tx1"/>
                </a:solidFill>
                <a:effectLst/>
                <a:latin typeface="+mn-lt"/>
                <a:ea typeface="+mn-ea"/>
                <a:cs typeface="+mn-cs"/>
              </a:rPr>
              <a:t>Alfred Adage</a:t>
            </a:r>
          </a:p>
          <a:p>
            <a:r>
              <a:rPr lang="en-GB" sz="1200" kern="1200" dirty="0" smtClean="0">
                <a:solidFill>
                  <a:schemeClr val="tx1"/>
                </a:solidFill>
                <a:effectLst/>
                <a:latin typeface="+mn-lt"/>
                <a:ea typeface="+mn-ea"/>
                <a:cs typeface="+mn-cs"/>
              </a:rPr>
              <a:t>Alfred Gill</a:t>
            </a:r>
          </a:p>
          <a:p>
            <a:r>
              <a:rPr lang="en-GB" sz="1200" kern="1200" dirty="0" smtClean="0">
                <a:solidFill>
                  <a:schemeClr val="tx1"/>
                </a:solidFill>
                <a:effectLst/>
                <a:latin typeface="+mn-lt"/>
                <a:ea typeface="+mn-ea"/>
                <a:cs typeface="+mn-cs"/>
              </a:rPr>
              <a:t>Howarth Nuttall</a:t>
            </a:r>
          </a:p>
          <a:p>
            <a:r>
              <a:rPr lang="en-GB" sz="1200" kern="1200" dirty="0" smtClean="0">
                <a:solidFill>
                  <a:schemeClr val="tx1"/>
                </a:solidFill>
                <a:effectLst/>
                <a:latin typeface="+mn-lt"/>
                <a:ea typeface="+mn-ea"/>
                <a:cs typeface="+mn-cs"/>
              </a:rPr>
              <a:t>Leonard Thomson</a:t>
            </a:r>
          </a:p>
          <a:p>
            <a:r>
              <a:rPr lang="en-GB" sz="1200" kern="1200" dirty="0" smtClean="0">
                <a:solidFill>
                  <a:schemeClr val="tx1"/>
                </a:solidFill>
                <a:effectLst/>
                <a:latin typeface="+mn-lt"/>
                <a:ea typeface="+mn-ea"/>
                <a:cs typeface="+mn-cs"/>
              </a:rPr>
              <a:t>Edward </a:t>
            </a:r>
            <a:r>
              <a:rPr lang="en-GB" sz="1200" kern="1200" dirty="0" err="1" smtClean="0">
                <a:solidFill>
                  <a:schemeClr val="tx1"/>
                </a:solidFill>
                <a:effectLst/>
                <a:latin typeface="+mn-lt"/>
                <a:ea typeface="+mn-ea"/>
                <a:cs typeface="+mn-cs"/>
              </a:rPr>
              <a:t>Legge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Thomas Walker</a:t>
            </a:r>
          </a:p>
          <a:p>
            <a:r>
              <a:rPr lang="en-GB" sz="1200" kern="1200" dirty="0" smtClean="0">
                <a:solidFill>
                  <a:schemeClr val="tx1"/>
                </a:solidFill>
                <a:effectLst/>
                <a:latin typeface="+mn-lt"/>
                <a:ea typeface="+mn-ea"/>
                <a:cs typeface="+mn-cs"/>
              </a:rPr>
              <a:t>Herbert Arthur </a:t>
            </a:r>
            <a:r>
              <a:rPr lang="en-GB" sz="1200" kern="1200" dirty="0" err="1" smtClean="0">
                <a:solidFill>
                  <a:schemeClr val="tx1"/>
                </a:solidFill>
                <a:effectLst/>
                <a:latin typeface="+mn-lt"/>
                <a:ea typeface="+mn-ea"/>
                <a:cs typeface="+mn-cs"/>
              </a:rPr>
              <a:t>Tennent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These are listed in a letter from The Controller of Gun Ammunition Filling, Ministry of Munitions of War, London, 12th March 1918 to  and by request of Mr </a:t>
            </a:r>
            <a:r>
              <a:rPr lang="en-GB" sz="1200" kern="1200" dirty="0" err="1" smtClean="0">
                <a:solidFill>
                  <a:schemeClr val="tx1"/>
                </a:solidFill>
                <a:effectLst/>
                <a:latin typeface="+mn-lt"/>
                <a:ea typeface="+mn-ea"/>
                <a:cs typeface="+mn-cs"/>
              </a:rPr>
              <a:t>Delevingue</a:t>
            </a:r>
            <a:r>
              <a:rPr lang="en-GB" sz="1200" kern="1200" dirty="0" smtClean="0">
                <a:solidFill>
                  <a:schemeClr val="tx1"/>
                </a:solidFill>
                <a:effectLst/>
                <a:latin typeface="+mn-lt"/>
                <a:ea typeface="+mn-ea"/>
                <a:cs typeface="+mn-cs"/>
              </a:rPr>
              <a:t>, Home Office.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Lord </a:t>
            </a:r>
            <a:r>
              <a:rPr lang="en-GB" sz="1200" kern="1200" dirty="0" err="1" smtClean="0">
                <a:solidFill>
                  <a:schemeClr val="tx1"/>
                </a:solidFill>
                <a:effectLst/>
                <a:latin typeface="+mn-lt"/>
                <a:ea typeface="+mn-ea"/>
                <a:cs typeface="+mn-cs"/>
              </a:rPr>
              <a:t>Shuttleworth</a:t>
            </a:r>
            <a:r>
              <a:rPr lang="en-GB" sz="1200" kern="1200" dirty="0" smtClean="0">
                <a:solidFill>
                  <a:schemeClr val="tx1"/>
                </a:solidFill>
                <a:effectLst/>
                <a:latin typeface="+mn-lt"/>
                <a:ea typeface="+mn-ea"/>
                <a:cs typeface="+mn-cs"/>
              </a:rPr>
              <a:t>, Lord Lieutenant of the county, distributed many awards for bravery and paid tribute to the valour and deeds of heroism of women and men.  Mary Wilkinson received hers on 20 April 1918, many others had to wait until 3 December 1918.</a:t>
            </a:r>
          </a:p>
          <a:p>
            <a:endParaRPr lang="en-GB" dirty="0" smtClean="0"/>
          </a:p>
          <a:p>
            <a:r>
              <a:rPr lang="en-GB" sz="1200" kern="1200" dirty="0" smtClean="0">
                <a:solidFill>
                  <a:schemeClr val="tx1"/>
                </a:solidFill>
                <a:effectLst/>
                <a:latin typeface="+mn-lt"/>
                <a:ea typeface="+mn-ea"/>
                <a:cs typeface="+mn-cs"/>
              </a:rPr>
              <a:t>The  descriptions  of  their  acts  give  a  sense  of  the  dangers  faced.  For  example,  Chamberlain,  Hutchinson  and  </a:t>
            </a:r>
            <a:r>
              <a:rPr lang="en-GB" sz="1200" kern="1200" dirty="0" err="1" smtClean="0">
                <a:solidFill>
                  <a:schemeClr val="tx1"/>
                </a:solidFill>
                <a:effectLst/>
                <a:latin typeface="+mn-lt"/>
                <a:ea typeface="+mn-ea"/>
                <a:cs typeface="+mn-cs"/>
              </a:rPr>
              <a:t>Heald</a:t>
            </a:r>
            <a:r>
              <a:rPr lang="en-GB" sz="1200" kern="1200" dirty="0" smtClean="0">
                <a:solidFill>
                  <a:schemeClr val="tx1"/>
                </a:solidFill>
                <a:effectLst/>
                <a:latin typeface="+mn-lt"/>
                <a:ea typeface="+mn-ea"/>
                <a:cs typeface="+mn-cs"/>
              </a:rPr>
              <a:t>  ensured  the  boilers  did  not  burst  at  the  power  house  which  was  close  to  the  explosions.  Johnson  helped  women  workers  to  flee  and  assisted  with  the  fire-fighting,  behaving  with  ‘coolness  and  recourse’.  Charles  Taylor  returned  to  the  factory  on  hearing  the  explosion,  not  gaining  entry  until  5am  on  the  Tuesday,  when  he  patched  the  Reserve  Water  Tank.  Grace  </a:t>
            </a:r>
            <a:r>
              <a:rPr lang="en-GB" sz="1200" kern="1200" dirty="0" err="1" smtClean="0">
                <a:solidFill>
                  <a:schemeClr val="tx1"/>
                </a:solidFill>
                <a:effectLst/>
                <a:latin typeface="+mn-lt"/>
                <a:ea typeface="+mn-ea"/>
                <a:cs typeface="+mn-cs"/>
              </a:rPr>
              <a:t>Calrow</a:t>
            </a:r>
            <a:r>
              <a:rPr lang="en-GB" sz="1200" kern="1200" dirty="0" smtClean="0">
                <a:solidFill>
                  <a:schemeClr val="tx1"/>
                </a:solidFill>
                <a:effectLst/>
                <a:latin typeface="+mn-lt"/>
                <a:ea typeface="+mn-ea"/>
                <a:cs typeface="+mn-cs"/>
              </a:rPr>
              <a:t>, 17 years of age, was   drove   the driver of a factory motor car at the time of the </a:t>
            </a:r>
            <a:r>
              <a:rPr lang="en-GB" sz="1200" kern="1200" dirty="0" err="1" smtClean="0">
                <a:solidFill>
                  <a:schemeClr val="tx1"/>
                </a:solidFill>
                <a:effectLst/>
                <a:latin typeface="+mn-lt"/>
                <a:ea typeface="+mn-ea"/>
                <a:cs typeface="+mn-cs"/>
              </a:rPr>
              <a:t>explosionin</a:t>
            </a:r>
            <a:r>
              <a:rPr lang="en-GB" sz="1200" kern="1200" dirty="0" smtClean="0">
                <a:solidFill>
                  <a:schemeClr val="tx1"/>
                </a:solidFill>
                <a:effectLst/>
                <a:latin typeface="+mn-lt"/>
                <a:ea typeface="+mn-ea"/>
                <a:cs typeface="+mn-cs"/>
              </a:rPr>
              <a:t>  and  about  the  danger  zone  remaining  on  duty  for  three  full  days  and  two  full  nights.  Nurses  Lily  Cope  and  </a:t>
            </a:r>
          </a:p>
          <a:p>
            <a:r>
              <a:rPr lang="en-GB" sz="1200" kern="1200" dirty="0" smtClean="0">
                <a:solidFill>
                  <a:schemeClr val="tx1"/>
                </a:solidFill>
                <a:effectLst/>
                <a:latin typeface="+mn-lt"/>
                <a:ea typeface="+mn-ea"/>
                <a:cs typeface="+mn-cs"/>
              </a:rPr>
              <a:t>Maisie  J.  Shepherd  ‘assisted  in  getting  the  wounded  away  from  the  Factory  after  the  explosions  had  taken  place.  Both  behaved  with  great  courage,  and  performed  their  duties  quietly  and  without  regard  to  their  personal  safety”  </a:t>
            </a:r>
            <a:r>
              <a:rPr lang="en-GB" sz="1200" kern="1200" dirty="0" err="1" smtClean="0">
                <a:solidFill>
                  <a:schemeClr val="tx1"/>
                </a:solidFill>
                <a:effectLst/>
                <a:latin typeface="+mn-lt"/>
                <a:ea typeface="+mn-ea"/>
                <a:cs typeface="+mn-cs"/>
              </a:rPr>
              <a:t>Tuley</a:t>
            </a:r>
            <a:r>
              <a:rPr lang="en-GB" sz="1200" kern="1200" dirty="0" smtClean="0">
                <a:solidFill>
                  <a:schemeClr val="tx1"/>
                </a:solidFill>
                <a:effectLst/>
                <a:latin typeface="+mn-lt"/>
                <a:ea typeface="+mn-ea"/>
                <a:cs typeface="+mn-cs"/>
              </a:rPr>
              <a:t>,  for  example,  was  a  steam  fitter  in  No.  6  Unit.  He  was  blown  off  the  runway  when  investigating  the  flames;  fetched  a  stretcher  for  an  injured  man  but  the  roof  of  the  charge  house  collapsed  on  him.  He  carried  the  man  to  cover,  despite  his  injured  arm.</a:t>
            </a:r>
          </a:p>
          <a:p>
            <a:r>
              <a:rPr lang="en-GB" sz="1200" kern="1200" dirty="0" smtClean="0">
                <a:solidFill>
                  <a:schemeClr val="tx1"/>
                </a:solidFill>
                <a:effectLst/>
                <a:latin typeface="+mn-lt"/>
                <a:ea typeface="+mn-ea"/>
                <a:cs typeface="+mn-cs"/>
              </a:rPr>
              <a:t> Grace </a:t>
            </a:r>
            <a:r>
              <a:rPr lang="en-GB" sz="1200" kern="1200" dirty="0" err="1" smtClean="0">
                <a:solidFill>
                  <a:schemeClr val="tx1"/>
                </a:solidFill>
                <a:effectLst/>
                <a:latin typeface="+mn-lt"/>
                <a:ea typeface="+mn-ea"/>
                <a:cs typeface="+mn-cs"/>
              </a:rPr>
              <a:t>Calrow</a:t>
            </a:r>
            <a:r>
              <a:rPr lang="en-GB" sz="1200" kern="1200" dirty="0" smtClean="0">
                <a:solidFill>
                  <a:schemeClr val="tx1"/>
                </a:solidFill>
                <a:effectLst/>
                <a:latin typeface="+mn-lt"/>
                <a:ea typeface="+mn-ea"/>
                <a:cs typeface="+mn-cs"/>
              </a:rPr>
              <a:t>, aged 17 years, who was, and who is now driving one there. At 10.40  on the night of the fire she was called out, drove one of the works employees to the fire – she took the car fairly close to the factory – well </a:t>
            </a:r>
            <a:r>
              <a:rPr lang="en-GB" sz="1200" kern="1200" dirty="0" err="1" smtClean="0">
                <a:solidFill>
                  <a:schemeClr val="tx1"/>
                </a:solidFill>
                <a:effectLst/>
                <a:latin typeface="+mn-lt"/>
                <a:ea typeface="+mn-ea"/>
                <a:cs typeface="+mn-cs"/>
              </a:rPr>
              <a:t>witin</a:t>
            </a:r>
            <a:r>
              <a:rPr lang="en-GB" sz="1200" kern="1200" dirty="0" smtClean="0">
                <a:solidFill>
                  <a:schemeClr val="tx1"/>
                </a:solidFill>
                <a:effectLst/>
                <a:latin typeface="+mn-lt"/>
                <a:ea typeface="+mn-ea"/>
                <a:cs typeface="+mn-cs"/>
              </a:rPr>
              <a:t> the danger zone, took cover behind the motor car till 4.10 the next morning, after that she was continually driving in and about the danger zone with various officials, and bringing up food  </a:t>
            </a:r>
          </a:p>
          <a:p>
            <a:r>
              <a:rPr lang="en-GB" sz="1200" kern="1200" dirty="0" smtClean="0">
                <a:solidFill>
                  <a:schemeClr val="tx1"/>
                </a:solidFill>
                <a:effectLst/>
                <a:latin typeface="+mn-lt"/>
                <a:ea typeface="+mn-ea"/>
                <a:cs typeface="+mn-cs"/>
              </a:rPr>
              <a:t> </a:t>
            </a:r>
          </a:p>
          <a:p>
            <a:r>
              <a:rPr lang="en-GB" sz="1200" kern="1200" dirty="0" err="1" smtClean="0">
                <a:solidFill>
                  <a:schemeClr val="tx1"/>
                </a:solidFill>
                <a:effectLst/>
                <a:latin typeface="+mn-lt"/>
                <a:ea typeface="+mn-ea"/>
                <a:cs typeface="+mn-cs"/>
              </a:rPr>
              <a:t>Tuley</a:t>
            </a:r>
            <a:r>
              <a:rPr lang="en-GB" sz="1200" kern="1200" dirty="0" smtClean="0">
                <a:solidFill>
                  <a:schemeClr val="tx1"/>
                </a:solidFill>
                <a:effectLst/>
                <a:latin typeface="+mn-lt"/>
                <a:ea typeface="+mn-ea"/>
                <a:cs typeface="+mn-cs"/>
              </a:rPr>
              <a:t>, for example, gives a statement: I am a steam fitter in No. 6 Unit. I was on patrol lay on the night of 1st October;[ walked through 6C Melt at 10 minutes to ten on way to check 7c. ; told place was on fire at 20 </a:t>
            </a:r>
            <a:r>
              <a:rPr lang="en-GB" sz="1200" kern="1200" dirty="0" err="1" smtClean="0">
                <a:solidFill>
                  <a:schemeClr val="tx1"/>
                </a:solidFill>
                <a:effectLst/>
                <a:latin typeface="+mn-lt"/>
                <a:ea typeface="+mn-ea"/>
                <a:cs typeface="+mn-cs"/>
              </a:rPr>
              <a:t>mins</a:t>
            </a:r>
            <a:r>
              <a:rPr lang="en-GB" sz="1200" kern="1200" dirty="0" smtClean="0">
                <a:solidFill>
                  <a:schemeClr val="tx1"/>
                </a:solidFill>
                <a:effectLst/>
                <a:latin typeface="+mn-lt"/>
                <a:ea typeface="+mn-ea"/>
                <a:cs typeface="+mn-cs"/>
              </a:rPr>
              <a:t> past ten: I went through and saw the flames just bursting through 6 C. Melt Roof. [blown off runway; ran towards firemen, saw one </a:t>
            </a:r>
            <a:r>
              <a:rPr lang="en-GB" sz="1200" kern="1200" dirty="0" err="1" smtClean="0">
                <a:solidFill>
                  <a:schemeClr val="tx1"/>
                </a:solidFill>
                <a:effectLst/>
                <a:latin typeface="+mn-lt"/>
                <a:ea typeface="+mn-ea"/>
                <a:cs typeface="+mn-cs"/>
              </a:rPr>
              <a:t>baedly</a:t>
            </a:r>
            <a:r>
              <a:rPr lang="en-GB" sz="1200" kern="1200" dirty="0" smtClean="0">
                <a:solidFill>
                  <a:schemeClr val="tx1"/>
                </a:solidFill>
                <a:effectLst/>
                <a:latin typeface="+mn-lt"/>
                <a:ea typeface="+mn-ea"/>
                <a:cs typeface="+mn-cs"/>
              </a:rPr>
              <a:t> hurt on leg and head, ‘a discharged soldier’. Carried him out to path; ran for stretcher when the roof of the Change House came down on me; got one from no 9. Carried man to behind the power house wall. Took about an hour as my arm was hurt and we had to continually keep stopping.’</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21</a:t>
            </a:fld>
            <a:endParaRPr lang="en-GB"/>
          </a:p>
        </p:txBody>
      </p:sp>
    </p:spTree>
    <p:extLst>
      <p:ext uri="{BB962C8B-B14F-4D97-AF65-F5344CB8AC3E}">
        <p14:creationId xmlns:p14="http://schemas.microsoft.com/office/powerpoint/2010/main" val="3151972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were two aerial attacks in the North West: the one outlined on the slide, and the second over Wigan in 1918.  There were probably fewer</a:t>
            </a:r>
            <a:r>
              <a:rPr lang="en-GB" baseline="0" dirty="0" smtClean="0"/>
              <a:t> than 50 airships involved in the air attacks on Britain: there were 12 raids on London, and 50 more elsewhere. </a:t>
            </a:r>
            <a:r>
              <a:rPr lang="en-GB" sz="1200" b="0" i="0" kern="1200" dirty="0" smtClean="0">
                <a:solidFill>
                  <a:schemeClr val="tx1"/>
                </a:solidFill>
                <a:effectLst/>
                <a:latin typeface="+mn-lt"/>
                <a:ea typeface="+mn-ea"/>
                <a:cs typeface="+mn-cs"/>
              </a:rPr>
              <a:t>The statistics</a:t>
            </a:r>
            <a:r>
              <a:rPr lang="en-GB" sz="1200" b="0" i="0" kern="1200" baseline="0" dirty="0" smtClean="0">
                <a:solidFill>
                  <a:schemeClr val="tx1"/>
                </a:solidFill>
                <a:effectLst/>
                <a:latin typeface="+mn-lt"/>
                <a:ea typeface="+mn-ea"/>
                <a:cs typeface="+mn-cs"/>
              </a:rPr>
              <a:t> on civilian casualties vary, but casualties from the German attacks between 1914 and 1918  may number: </a:t>
            </a:r>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Air raids (by aircraft and airships)</a:t>
            </a:r>
          </a:p>
          <a:p>
            <a:pPr fontAlgn="base"/>
            <a:r>
              <a:rPr lang="en-GB" sz="1200" b="0" i="0" kern="1200" dirty="0" smtClean="0">
                <a:solidFill>
                  <a:schemeClr val="tx1"/>
                </a:solidFill>
                <a:effectLst/>
                <a:latin typeface="+mn-lt"/>
                <a:ea typeface="+mn-ea"/>
                <a:cs typeface="+mn-cs"/>
              </a:rPr>
              <a:t>Dead: 1117 (including 252 children)</a:t>
            </a:r>
          </a:p>
          <a:p>
            <a:pPr fontAlgn="base"/>
            <a:r>
              <a:rPr lang="en-GB" sz="1200" b="0" i="0" kern="1200" dirty="0" smtClean="0">
                <a:solidFill>
                  <a:schemeClr val="tx1"/>
                </a:solidFill>
                <a:effectLst/>
                <a:latin typeface="+mn-lt"/>
                <a:ea typeface="+mn-ea"/>
                <a:cs typeface="+mn-cs"/>
              </a:rPr>
              <a:t>Wounded: 2886 (including 542 children)</a:t>
            </a: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23</a:t>
            </a:fld>
            <a:endParaRPr lang="en-GB"/>
          </a:p>
        </p:txBody>
      </p:sp>
    </p:spTree>
    <p:extLst>
      <p:ext uri="{BB962C8B-B14F-4D97-AF65-F5344CB8AC3E}">
        <p14:creationId xmlns:p14="http://schemas.microsoft.com/office/powerpoint/2010/main" val="361790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The most likely reason for an accident was workers smoking.  If you weren’t allowed metal buttons for fear of sparks, you certainly weren’t allowed matches! </a:t>
            </a:r>
            <a:r>
              <a:rPr lang="en-GB" sz="1200" kern="1200" dirty="0" smtClean="0">
                <a:solidFill>
                  <a:schemeClr val="tx1"/>
                </a:solidFill>
                <a:effectLst/>
                <a:latin typeface="+mn-lt"/>
                <a:ea typeface="+mn-ea"/>
                <a:cs typeface="+mn-cs"/>
              </a:rPr>
              <a:t>There were fifty convictions for possessing smoking materials after the factory opened in July 1916:</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Smoking 9; possessing matches and cigarettes; 38; possessing tobacco 2; pipe 1. William George </a:t>
            </a:r>
            <a:r>
              <a:rPr lang="en-GB" sz="1200" kern="1200" dirty="0" err="1" smtClean="0">
                <a:solidFill>
                  <a:schemeClr val="tx1"/>
                </a:solidFill>
                <a:effectLst/>
                <a:latin typeface="+mn-lt"/>
                <a:ea typeface="+mn-ea"/>
                <a:cs typeface="+mn-cs"/>
              </a:rPr>
              <a:t>Strangroom</a:t>
            </a:r>
            <a:r>
              <a:rPr lang="en-GB" sz="1200" kern="1200" dirty="0" smtClean="0">
                <a:solidFill>
                  <a:schemeClr val="tx1"/>
                </a:solidFill>
                <a:effectLst/>
                <a:latin typeface="+mn-lt"/>
                <a:ea typeface="+mn-ea"/>
                <a:cs typeface="+mn-cs"/>
              </a:rPr>
              <a:t>, Chief of Works Police commented in his statement</a:t>
            </a:r>
            <a:r>
              <a:rPr lang="en-GB" sz="1200" kern="1200" baseline="0" dirty="0" smtClean="0">
                <a:solidFill>
                  <a:schemeClr val="tx1"/>
                </a:solidFill>
                <a:effectLst/>
                <a:latin typeface="+mn-lt"/>
                <a:ea typeface="+mn-ea"/>
                <a:cs typeface="+mn-cs"/>
              </a:rPr>
              <a:t> of </a:t>
            </a:r>
            <a:r>
              <a:rPr lang="en-GB" sz="1200" kern="1200" dirty="0" smtClean="0">
                <a:solidFill>
                  <a:schemeClr val="tx1"/>
                </a:solidFill>
                <a:effectLst/>
                <a:latin typeface="+mn-lt"/>
                <a:ea typeface="+mn-ea"/>
                <a:cs typeface="+mn-cs"/>
              </a:rPr>
              <a:t>9 Oct 1917</a:t>
            </a:r>
            <a:r>
              <a:rPr lang="en-GB" sz="1200" kern="1200" baseline="0" dirty="0" smtClean="0">
                <a:solidFill>
                  <a:schemeClr val="tx1"/>
                </a:solidFill>
                <a:effectLst/>
                <a:latin typeface="+mn-lt"/>
                <a:ea typeface="+mn-ea"/>
                <a:cs typeface="+mn-cs"/>
              </a:rPr>
              <a:t> that o</a:t>
            </a:r>
            <a:r>
              <a:rPr lang="en-GB" sz="1200" kern="1200" dirty="0" smtClean="0">
                <a:solidFill>
                  <a:schemeClr val="tx1"/>
                </a:solidFill>
                <a:effectLst/>
                <a:latin typeface="+mn-lt"/>
                <a:ea typeface="+mn-ea"/>
                <a:cs typeface="+mn-cs"/>
              </a:rPr>
              <a:t>ne of the suspects was known to enjoy a sneaky smoke.  </a:t>
            </a:r>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24</a:t>
            </a:fld>
            <a:endParaRPr lang="en-GB"/>
          </a:p>
        </p:txBody>
      </p:sp>
    </p:spTree>
    <p:extLst>
      <p:ext uri="{BB962C8B-B14F-4D97-AF65-F5344CB8AC3E}">
        <p14:creationId xmlns:p14="http://schemas.microsoft.com/office/powerpoint/2010/main" val="472203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cartoon shows a contemporary cartoon illustrating the spy fever that</a:t>
            </a:r>
            <a:r>
              <a:rPr lang="en-GB" baseline="0" dirty="0" smtClean="0"/>
              <a:t> captured the popular imagination in 1914.  However there were no registered aliens employed at the factory, although a Belgian had been employed soon after the Factory opened but had since been discharged.  The large number of Irish </a:t>
            </a:r>
            <a:r>
              <a:rPr lang="en-GB" baseline="0" dirty="0" err="1" smtClean="0"/>
              <a:t>employeers</a:t>
            </a:r>
            <a:r>
              <a:rPr lang="en-GB" baseline="0" dirty="0" smtClean="0"/>
              <a:t> was also cause for concern: - </a:t>
            </a:r>
            <a:r>
              <a:rPr lang="en-GB" sz="1200" kern="1200" dirty="0" smtClean="0">
                <a:solidFill>
                  <a:schemeClr val="tx1"/>
                </a:solidFill>
                <a:effectLst/>
                <a:latin typeface="+mn-lt"/>
                <a:ea typeface="+mn-ea"/>
                <a:cs typeface="+mn-cs"/>
              </a:rPr>
              <a:t>between 700 and 800 women were imported from Ireland since the factory started, but two ex-detective</a:t>
            </a:r>
            <a:r>
              <a:rPr lang="en-GB" sz="1200" kern="1200" baseline="0" dirty="0" smtClean="0">
                <a:solidFill>
                  <a:schemeClr val="tx1"/>
                </a:solidFill>
                <a:effectLst/>
                <a:latin typeface="+mn-lt"/>
                <a:ea typeface="+mn-ea"/>
                <a:cs typeface="+mn-cs"/>
              </a:rPr>
              <a:t> officers were appointed  on the staff of the factory to examine all applicants. The anxiety was to exclude any supporters of Sinn Fein.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25</a:t>
            </a:fld>
            <a:endParaRPr lang="en-GB"/>
          </a:p>
        </p:txBody>
      </p:sp>
    </p:spTree>
    <p:extLst>
      <p:ext uri="{BB962C8B-B14F-4D97-AF65-F5344CB8AC3E}">
        <p14:creationId xmlns:p14="http://schemas.microsoft.com/office/powerpoint/2010/main" val="281420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26</a:t>
            </a:fld>
            <a:endParaRPr lang="en-GB"/>
          </a:p>
        </p:txBody>
      </p:sp>
    </p:spTree>
    <p:extLst>
      <p:ext uri="{BB962C8B-B14F-4D97-AF65-F5344CB8AC3E}">
        <p14:creationId xmlns:p14="http://schemas.microsoft.com/office/powerpoint/2010/main" val="363046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35824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smtClean="0"/>
              <a:t>Pupils</a:t>
            </a:r>
            <a:r>
              <a:rPr lang="en-GB" baseline="0" dirty="0" smtClean="0"/>
              <a:t> might want to think about just how many boots, rifles, coats, flasks </a:t>
            </a:r>
            <a:r>
              <a:rPr lang="en-GB" baseline="0" dirty="0" err="1" smtClean="0"/>
              <a:t>etc</a:t>
            </a:r>
            <a:r>
              <a:rPr lang="en-GB" baseline="0" dirty="0" smtClean="0"/>
              <a:t> would need to be produced in order to equip five million men. Nearly </a:t>
            </a:r>
            <a:r>
              <a:rPr lang="en-GB" dirty="0" smtClean="0"/>
              <a:t>half a million volunteered in the first two months of the war.</a:t>
            </a:r>
          </a:p>
          <a:p>
            <a:r>
              <a:rPr lang="en-GB" dirty="0" smtClean="0"/>
              <a:t>By the end of the war, </a:t>
            </a:r>
            <a:r>
              <a:rPr lang="en-GB" sz="1200" b="0" i="0" kern="1200" dirty="0" smtClean="0">
                <a:solidFill>
                  <a:schemeClr val="tx1"/>
                </a:solidFill>
                <a:effectLst/>
                <a:latin typeface="+mn-lt"/>
                <a:ea typeface="+mn-ea"/>
                <a:cs typeface="+mn-cs"/>
              </a:rPr>
              <a:t> almost 1 in 4 of the total male population had joined up.</a:t>
            </a:r>
            <a:r>
              <a:rPr lang="en-GB" sz="1200" b="0" i="0" kern="1200" baseline="0" dirty="0" smtClean="0">
                <a:solidFill>
                  <a:schemeClr val="tx1"/>
                </a:solidFill>
                <a:effectLst/>
                <a:latin typeface="+mn-lt"/>
                <a:ea typeface="+mn-ea"/>
                <a:cs typeface="+mn-cs"/>
              </a:rPr>
              <a:t>  To visualise this, all pupils could be asked to stand.  All the girls need to sit down if there are boys and girls in the class.  Then the boys </a:t>
            </a:r>
            <a:r>
              <a:rPr lang="en-GB" sz="1200" b="0" i="0" kern="1200" dirty="0" smtClean="0">
                <a:solidFill>
                  <a:schemeClr val="tx1"/>
                </a:solidFill>
                <a:effectLst/>
                <a:latin typeface="+mn-lt"/>
                <a:ea typeface="+mn-ea"/>
                <a:cs typeface="+mn-cs"/>
              </a:rPr>
              <a:t>could go around the room counting off one to four: everybody who said the number four served </a:t>
            </a:r>
            <a:r>
              <a:rPr lang="en-GB" sz="1200" b="0" i="0" kern="1200" baseline="0" dirty="0" smtClean="0">
                <a:solidFill>
                  <a:schemeClr val="tx1"/>
                </a:solidFill>
                <a:effectLst/>
                <a:latin typeface="+mn-lt"/>
                <a:ea typeface="+mn-ea"/>
                <a:cs typeface="+mn-cs"/>
              </a:rPr>
              <a:t>in the Armed Forces.  Of the men who served, 11.5 per cent were killed.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mn-lt"/>
                <a:ea typeface="+mn-ea"/>
                <a:cs typeface="+mn-cs"/>
              </a:rPr>
              <a:t>Should the girls complain about their exclusion, women did serve in the newly formed Auxiliary Services.  You can find a list of these here: </a:t>
            </a:r>
            <a:r>
              <a:rPr lang="en-GB" sz="1200" dirty="0" smtClean="0">
                <a:solidFill>
                  <a:schemeClr val="bg1"/>
                </a:solidFill>
              </a:rPr>
              <a:t>see https://www.longlongtrail.co.uk/army/regiments-and-corps/women-and-the-british-army-in-the-first-world-war/)  Females only saw combat in Russia, but in</a:t>
            </a:r>
            <a:r>
              <a:rPr lang="en-GB" sz="1200" baseline="0" dirty="0" smtClean="0">
                <a:solidFill>
                  <a:schemeClr val="bg1"/>
                </a:solidFill>
              </a:rPr>
              <a:t> Great Britain and America they served not only as nurses, but also in the auxiliary services taking over certain jobs to enable men to take combat roles.  </a:t>
            </a:r>
            <a:r>
              <a:rPr lang="en-GB" dirty="0" smtClean="0">
                <a:solidFill>
                  <a:schemeClr val="bg1"/>
                </a:solidFill>
              </a:rPr>
              <a:t>Over 100,000 women joined: around 800 of them are</a:t>
            </a:r>
            <a:r>
              <a:rPr lang="en-GB" baseline="0" dirty="0" smtClean="0">
                <a:solidFill>
                  <a:schemeClr val="bg1"/>
                </a:solidFill>
              </a:rPr>
              <a:t> recorded as </a:t>
            </a:r>
            <a:r>
              <a:rPr lang="en-GB" dirty="0" smtClean="0">
                <a:solidFill>
                  <a:schemeClr val="bg1"/>
                </a:solidFill>
              </a:rPr>
              <a:t>dying during the war. We know</a:t>
            </a:r>
            <a:r>
              <a:rPr lang="en-GB" baseline="0" dirty="0" smtClean="0">
                <a:solidFill>
                  <a:schemeClr val="bg1"/>
                </a:solidFill>
              </a:rPr>
              <a:t> of some of the local women who served: t</a:t>
            </a:r>
            <a:r>
              <a:rPr lang="en-GB" sz="1200" b="0" i="0" kern="1200" dirty="0" smtClean="0">
                <a:solidFill>
                  <a:schemeClr val="tx1"/>
                </a:solidFill>
                <a:effectLst/>
                <a:latin typeface="+mn-lt"/>
                <a:ea typeface="+mn-ea"/>
                <a:cs typeface="+mn-cs"/>
              </a:rPr>
              <a:t>he Roll of Honour in Carnforth Christ Church includes Florence May Holroyd; </a:t>
            </a:r>
            <a:r>
              <a:rPr lang="en-GB" sz="1200" b="0" i="0" kern="1200" dirty="0" err="1" smtClean="0">
                <a:solidFill>
                  <a:schemeClr val="tx1"/>
                </a:solidFill>
                <a:effectLst/>
                <a:latin typeface="+mn-lt"/>
                <a:ea typeface="+mn-ea"/>
                <a:cs typeface="+mn-cs"/>
              </a:rPr>
              <a:t>Caton</a:t>
            </a:r>
            <a:r>
              <a:rPr lang="en-GB" sz="1200" b="0" i="0" kern="1200" dirty="0" smtClean="0">
                <a:solidFill>
                  <a:schemeClr val="tx1"/>
                </a:solidFill>
                <a:effectLst/>
                <a:latin typeface="+mn-lt"/>
                <a:ea typeface="+mn-ea"/>
                <a:cs typeface="+mn-cs"/>
              </a:rPr>
              <a:t> Village Memorial includes Clementina Addison, who trained as a nurse</a:t>
            </a:r>
            <a:r>
              <a:rPr lang="en-GB" sz="1200" b="0" i="0" kern="1200" baseline="0" dirty="0" smtClean="0">
                <a:solidFill>
                  <a:schemeClr val="tx1"/>
                </a:solidFill>
                <a:effectLst/>
                <a:latin typeface="+mn-lt"/>
                <a:ea typeface="+mn-ea"/>
                <a:cs typeface="+mn-cs"/>
              </a:rPr>
              <a:t> at the age of 26, and went to the front In 1915 to care for soldiers in the trenches at Verdun. Becoming ill, she returned home and died in March 1916. Another nurse is listed on a plaque in Lancaster Priory: </a:t>
            </a:r>
            <a:r>
              <a:rPr lang="en-GB" sz="1200" b="0" i="0" kern="1200" dirty="0" smtClean="0">
                <a:solidFill>
                  <a:schemeClr val="tx1"/>
                </a:solidFill>
                <a:effectLst/>
                <a:latin typeface="+mn-lt"/>
                <a:ea typeface="+mn-ea"/>
                <a:cs typeface="+mn-cs"/>
              </a:rPr>
              <a:t>nurse Muriel Beatrice Ogilvy, who began her service aged 39 on 26 July 1915. She died in November 1920. The </a:t>
            </a:r>
            <a:r>
              <a:rPr lang="en-GB" sz="1200" b="0" i="0" kern="1200" dirty="0" err="1" smtClean="0">
                <a:solidFill>
                  <a:schemeClr val="tx1"/>
                </a:solidFill>
                <a:effectLst/>
                <a:latin typeface="+mn-lt"/>
                <a:ea typeface="+mn-ea"/>
                <a:cs typeface="+mn-cs"/>
              </a:rPr>
              <a:t>Bowerham</a:t>
            </a:r>
            <a:r>
              <a:rPr lang="en-GB" sz="1200" b="0" i="0" kern="1200" dirty="0" smtClean="0">
                <a:solidFill>
                  <a:schemeClr val="tx1"/>
                </a:solidFill>
                <a:effectLst/>
                <a:latin typeface="+mn-lt"/>
                <a:ea typeface="+mn-ea"/>
                <a:cs typeface="+mn-cs"/>
              </a:rPr>
              <a:t> Primary School Roll of Honour, unveiled by the Lord Lieutenant of Lancashire, the Rt. Hon. Lord </a:t>
            </a:r>
            <a:r>
              <a:rPr lang="en-GB" sz="1200" b="0" i="0" kern="1200" dirty="0" err="1" smtClean="0">
                <a:solidFill>
                  <a:schemeClr val="tx1"/>
                </a:solidFill>
                <a:effectLst/>
                <a:latin typeface="+mn-lt"/>
                <a:ea typeface="+mn-ea"/>
                <a:cs typeface="+mn-cs"/>
              </a:rPr>
              <a:t>Shuttleworth</a:t>
            </a:r>
            <a:r>
              <a:rPr lang="en-GB" sz="1200" b="0" i="0" kern="1200" dirty="0" smtClean="0">
                <a:solidFill>
                  <a:schemeClr val="tx1"/>
                </a:solidFill>
                <a:effectLst/>
                <a:latin typeface="+mn-lt"/>
                <a:ea typeface="+mn-ea"/>
                <a:cs typeface="+mn-cs"/>
              </a:rPr>
              <a:t> on 8 July 1919, lists service as well as death, and includes six female names, distinguished by the inclusion of first names and by being colour coded. The roll of honour in </a:t>
            </a:r>
            <a:r>
              <a:rPr lang="en-GB" sz="1200" b="0" i="0" kern="1200" dirty="0" err="1" smtClean="0">
                <a:solidFill>
                  <a:schemeClr val="tx1"/>
                </a:solidFill>
                <a:effectLst/>
                <a:latin typeface="+mn-lt"/>
                <a:ea typeface="+mn-ea"/>
                <a:cs typeface="+mn-cs"/>
              </a:rPr>
              <a:t>Yealand</a:t>
            </a:r>
            <a:r>
              <a:rPr lang="en-GB" sz="1200" b="0" i="0" kern="1200" dirty="0" smtClean="0">
                <a:solidFill>
                  <a:schemeClr val="tx1"/>
                </a:solidFill>
                <a:effectLst/>
                <a:latin typeface="+mn-lt"/>
                <a:ea typeface="+mn-ea"/>
                <a:cs typeface="+mn-cs"/>
              </a:rPr>
              <a:t> Conyers</a:t>
            </a:r>
            <a:r>
              <a:rPr lang="en-GB" sz="1200" b="0" i="0" kern="1200" baseline="0" dirty="0" smtClean="0">
                <a:solidFill>
                  <a:schemeClr val="tx1"/>
                </a:solidFill>
                <a:effectLst/>
                <a:latin typeface="+mn-lt"/>
                <a:ea typeface="+mn-ea"/>
                <a:cs typeface="+mn-cs"/>
              </a:rPr>
              <a:t> St John includes the name of Minnie Western Lund, whose Commonwealth War Grave headstone is in the Churchyard. She served in the Queen Mary Army Auxiliary Corps, and died in March 1919 aged 24. </a:t>
            </a:r>
            <a:endParaRPr lang="en-GB" sz="1200" b="0" i="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4</a:t>
            </a:fld>
            <a:endParaRPr lang="en-GB"/>
          </a:p>
        </p:txBody>
      </p:sp>
    </p:spTree>
    <p:extLst>
      <p:ext uri="{BB962C8B-B14F-4D97-AF65-F5344CB8AC3E}">
        <p14:creationId xmlns:p14="http://schemas.microsoft.com/office/powerpoint/2010/main" val="289800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When war broke out in 1914, there were 212,000 women working in the munitions industry,</a:t>
            </a:r>
            <a:r>
              <a:rPr lang="en-GB" sz="1200" b="0" i="0" kern="1200" baseline="0" dirty="0" smtClean="0">
                <a:solidFill>
                  <a:schemeClr val="tx1"/>
                </a:solidFill>
                <a:effectLst/>
                <a:latin typeface="+mn-lt"/>
                <a:ea typeface="+mn-ea"/>
                <a:cs typeface="+mn-cs"/>
              </a:rPr>
              <a:t>  This had increased to 950,000 </a:t>
            </a:r>
            <a:r>
              <a:rPr lang="en-GB" sz="1200" b="0" i="0" kern="1200" dirty="0" smtClean="0">
                <a:solidFill>
                  <a:schemeClr val="tx1"/>
                </a:solidFill>
                <a:effectLst/>
                <a:latin typeface="+mn-lt"/>
                <a:ea typeface="+mn-ea"/>
                <a:cs typeface="+mn-cs"/>
              </a:rPr>
              <a:t> by the end of the war.</a:t>
            </a:r>
            <a:r>
              <a:rPr lang="en-GB" sz="1200" b="0" i="0" kern="1200" baseline="0" dirty="0" smtClean="0">
                <a:solidFill>
                  <a:schemeClr val="tx1"/>
                </a:solidFill>
                <a:effectLst/>
                <a:latin typeface="+mn-lt"/>
                <a:ea typeface="+mn-ea"/>
                <a:cs typeface="+mn-cs"/>
              </a:rPr>
              <a:t> Women were paid less than men: </a:t>
            </a:r>
            <a:r>
              <a:rPr lang="en-GB" sz="1200" b="0" i="0" kern="1200" dirty="0" smtClean="0">
                <a:solidFill>
                  <a:schemeClr val="tx1"/>
                </a:solidFill>
                <a:effectLst/>
                <a:latin typeface="+mn-lt"/>
                <a:ea typeface="+mn-ea"/>
                <a:cs typeface="+mn-cs"/>
              </a:rPr>
              <a:t>by 1918, the average male wage in the munitions industry was £4 6s. 6d. while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women only received £2 2s. 4d.  The emphasis on ‘back’ in the sound track is a reference to the fact that it became</a:t>
            </a:r>
            <a:r>
              <a:rPr lang="en-GB" sz="1200" b="0" i="0" kern="1200" baseline="0" dirty="0" smtClean="0">
                <a:solidFill>
                  <a:schemeClr val="tx1"/>
                </a:solidFill>
                <a:effectLst/>
                <a:latin typeface="+mn-lt"/>
                <a:ea typeface="+mn-ea"/>
                <a:cs typeface="+mn-cs"/>
              </a:rPr>
              <a:t> more acceptable for married women to work during the war, which brought women ‘back’ to the factories they had left on marriage. </a:t>
            </a:r>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5</a:t>
            </a:fld>
            <a:endParaRPr lang="en-GB"/>
          </a:p>
        </p:txBody>
      </p:sp>
    </p:spTree>
    <p:extLst>
      <p:ext uri="{BB962C8B-B14F-4D97-AF65-F5344CB8AC3E}">
        <p14:creationId xmlns:p14="http://schemas.microsoft.com/office/powerpoint/2010/main" val="74611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In the first eight days of the Somme (1916), 1.73m rounds were fired, of which a significant proportion were duds; the comparable figure at Messines in 1917 was 3.25m with far fewer failing to explode. Pupils might like to consider the logistical</a:t>
            </a:r>
            <a:r>
              <a:rPr lang="en-GB" sz="1200" kern="1200" baseline="0" dirty="0" smtClean="0">
                <a:solidFill>
                  <a:schemeClr val="tx1"/>
                </a:solidFill>
                <a:effectLst/>
                <a:latin typeface="+mn-lt"/>
                <a:ea typeface="+mn-ea"/>
                <a:cs typeface="+mn-cs"/>
              </a:rPr>
              <a:t> challenge of transporting all those shells between factories in Britain, and then to the Battle Front.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6</a:t>
            </a:fld>
            <a:endParaRPr lang="en-GB"/>
          </a:p>
        </p:txBody>
      </p:sp>
    </p:spTree>
    <p:extLst>
      <p:ext uri="{BB962C8B-B14F-4D97-AF65-F5344CB8AC3E}">
        <p14:creationId xmlns:p14="http://schemas.microsoft.com/office/powerpoint/2010/main" val="41263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8</a:t>
            </a:fld>
            <a:endParaRPr lang="en-GB"/>
          </a:p>
        </p:txBody>
      </p:sp>
    </p:spTree>
    <p:extLst>
      <p:ext uri="{BB962C8B-B14F-4D97-AF65-F5344CB8AC3E}">
        <p14:creationId xmlns:p14="http://schemas.microsoft.com/office/powerpoint/2010/main" val="391313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8656 employees to be precise!</a:t>
            </a:r>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9</a:t>
            </a:fld>
            <a:endParaRPr lang="en-GB"/>
          </a:p>
        </p:txBody>
      </p:sp>
    </p:spTree>
    <p:extLst>
      <p:ext uri="{BB962C8B-B14F-4D97-AF65-F5344CB8AC3E}">
        <p14:creationId xmlns:p14="http://schemas.microsoft.com/office/powerpoint/2010/main" val="344198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NFF site opened in the summer of 1916, with sixteen bonded stores, paint shop, shell store, magazines, power station, and six ‘danger’ huts . 6in howitzer, 8in High Explosive (HE) and 60-pounder HE were dry- or wet-filled. Amatol, a mixture of TNT and ammonium nitrate, was cheaper than TNT and in readier supply. </a:t>
            </a:r>
          </a:p>
          <a:p>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These were dangerous places to work. Workers had to change their clothes – just in case, for example, they had metal buttons that could have caused a spark. In Gretna, for example, in 1917 there was an explosion which killed Roberta Robertson and injured nine further women.  We don’t always know what happened until later in the war because the government kept these accidents a secret.  We do know some women were given war service medals for having helped people although endangering themselves. </a:t>
            </a: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10</a:t>
            </a:fld>
            <a:endParaRPr lang="en-GB"/>
          </a:p>
        </p:txBody>
      </p:sp>
    </p:spTree>
    <p:extLst>
      <p:ext uri="{BB962C8B-B14F-4D97-AF65-F5344CB8AC3E}">
        <p14:creationId xmlns:p14="http://schemas.microsoft.com/office/powerpoint/2010/main" val="51541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Ian F. W. Beckett (2012) </a:t>
            </a:r>
            <a:r>
              <a:rPr lang="en-GB" sz="1200" i="1" kern="1200" dirty="0" smtClean="0">
                <a:solidFill>
                  <a:schemeClr val="tx1"/>
                </a:solidFill>
                <a:effectLst/>
                <a:latin typeface="+mn-lt"/>
                <a:ea typeface="+mn-ea"/>
                <a:cs typeface="+mn-cs"/>
              </a:rPr>
              <a:t>The Making of the First World War </a:t>
            </a:r>
            <a:r>
              <a:rPr lang="en-GB" sz="1200" kern="1200" dirty="0" smtClean="0">
                <a:solidFill>
                  <a:schemeClr val="tx1"/>
                </a:solidFill>
                <a:effectLst/>
                <a:latin typeface="+mn-lt"/>
                <a:ea typeface="+mn-ea"/>
                <a:cs typeface="+mn-cs"/>
              </a:rPr>
              <a:t>argued that p: The ministry [of munitions] provided facilities for its own employees, and spent some £4.3 million on housing, building 10,000 permanent homes on 38 sites such as the Well Hall estate in Woolwich, at Eltham, and at Gretna, since commercial builders had little incentive to provide low-cost housing. </a:t>
            </a:r>
            <a:endParaRPr lang="en-GB"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129FB18C-5AD1-4454-938D-EA7A3EC75968}" type="slidenum">
              <a:rPr lang="en-GB" smtClean="0"/>
              <a:pPr>
                <a:defRPr/>
              </a:pPr>
              <a:t>11</a:t>
            </a:fld>
            <a:endParaRPr lang="en-GB"/>
          </a:p>
        </p:txBody>
      </p:sp>
    </p:spTree>
    <p:extLst>
      <p:ext uri="{BB962C8B-B14F-4D97-AF65-F5344CB8AC3E}">
        <p14:creationId xmlns:p14="http://schemas.microsoft.com/office/powerpoint/2010/main" val="111198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057533F-0DEE-464A-A316-EB719AD48149}" type="datetimeFigureOut">
              <a:rPr lang="en-US"/>
              <a:pPr>
                <a:defRPr/>
              </a:pPr>
              <a:t>9/27/2018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A152D4A-4839-4FDC-935B-17EB3D42E03B}" type="slidenum">
              <a:rPr lang="en-GB"/>
              <a:pPr>
                <a:defRPr/>
              </a:pPr>
              <a:t>‹#›</a:t>
            </a:fld>
            <a:endParaRPr lang="en-GB"/>
          </a:p>
        </p:txBody>
      </p:sp>
    </p:spTree>
    <p:extLst>
      <p:ext uri="{BB962C8B-B14F-4D97-AF65-F5344CB8AC3E}">
        <p14:creationId xmlns:p14="http://schemas.microsoft.com/office/powerpoint/2010/main" val="369270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8FF87CA-89BC-4CF4-9891-DD71C12C4236}" type="datetimeFigureOut">
              <a:rPr lang="en-US"/>
              <a:pPr>
                <a:defRPr/>
              </a:pPr>
              <a:t>9/27/2018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8176A9A-59C8-4D88-90AA-87BBF2E3C537}" type="slidenum">
              <a:rPr lang="en-GB"/>
              <a:pPr>
                <a:defRPr/>
              </a:pPr>
              <a:t>‹#›</a:t>
            </a:fld>
            <a:endParaRPr lang="en-GB"/>
          </a:p>
        </p:txBody>
      </p:sp>
    </p:spTree>
    <p:extLst>
      <p:ext uri="{BB962C8B-B14F-4D97-AF65-F5344CB8AC3E}">
        <p14:creationId xmlns:p14="http://schemas.microsoft.com/office/powerpoint/2010/main" val="160053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57AC0BF-191B-488B-83E1-6F27B5BE0158}" type="datetimeFigureOut">
              <a:rPr lang="en-US"/>
              <a:pPr>
                <a:defRPr/>
              </a:pPr>
              <a:t>9/27/2018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9AC6135-3805-4569-A9AA-BF42E1FBC1FD}" type="slidenum">
              <a:rPr lang="en-GB"/>
              <a:pPr>
                <a:defRPr/>
              </a:pPr>
              <a:t>‹#›</a:t>
            </a:fld>
            <a:endParaRPr lang="en-GB"/>
          </a:p>
        </p:txBody>
      </p:sp>
    </p:spTree>
    <p:extLst>
      <p:ext uri="{BB962C8B-B14F-4D97-AF65-F5344CB8AC3E}">
        <p14:creationId xmlns:p14="http://schemas.microsoft.com/office/powerpoint/2010/main" val="1046694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1: presenta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56792"/>
            <a:ext cx="8208912" cy="1010543"/>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67544" y="2852936"/>
            <a:ext cx="8208912" cy="720080"/>
          </a:xfrm>
          <a:prstGeom prst="rect">
            <a:avLst/>
          </a:prstGeom>
        </p:spPr>
        <p:txBody>
          <a:bodyPr/>
          <a:lstStyle>
            <a:lvl1pPr marL="0" indent="0" algn="l">
              <a:spcBef>
                <a:spcPts val="0"/>
              </a:spcBef>
              <a:buNone/>
              <a:defRPr sz="16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490248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9: discussion">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56792"/>
            <a:ext cx="8208912" cy="1010543"/>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67544" y="2852936"/>
            <a:ext cx="8208912" cy="720080"/>
          </a:xfrm>
          <a:prstGeom prst="rect">
            <a:avLst/>
          </a:prstGeom>
        </p:spPr>
        <p:txBody>
          <a:bodyPr/>
          <a:lstStyle>
            <a:lvl1pPr marL="0" indent="0" algn="l">
              <a:spcBef>
                <a:spcPts val="0"/>
              </a:spcBef>
              <a:buNone/>
              <a:defRPr sz="16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162103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ADFA78D-A593-407A-B027-327A4A9AAB95}" type="datetimeFigureOut">
              <a:rPr lang="en-US"/>
              <a:pPr>
                <a:defRPr/>
              </a:pPr>
              <a:t>9/27/2018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1D7F649-2B0A-4DC9-A86F-A9813FA9C81D}" type="slidenum">
              <a:rPr lang="en-GB"/>
              <a:pPr>
                <a:defRPr/>
              </a:pPr>
              <a:t>‹#›</a:t>
            </a:fld>
            <a:endParaRPr lang="en-GB"/>
          </a:p>
        </p:txBody>
      </p:sp>
    </p:spTree>
    <p:extLst>
      <p:ext uri="{BB962C8B-B14F-4D97-AF65-F5344CB8AC3E}">
        <p14:creationId xmlns:p14="http://schemas.microsoft.com/office/powerpoint/2010/main" val="153823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CB81B6-8B3E-45D7-9461-98A63063D46D}" type="datetimeFigureOut">
              <a:rPr lang="en-US"/>
              <a:pPr>
                <a:defRPr/>
              </a:pPr>
              <a:t>9/27/2018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065E85-A654-4103-9262-3ED35654DCAD}" type="slidenum">
              <a:rPr lang="en-GB"/>
              <a:pPr>
                <a:defRPr/>
              </a:pPr>
              <a:t>‹#›</a:t>
            </a:fld>
            <a:endParaRPr lang="en-GB"/>
          </a:p>
        </p:txBody>
      </p:sp>
    </p:spTree>
    <p:extLst>
      <p:ext uri="{BB962C8B-B14F-4D97-AF65-F5344CB8AC3E}">
        <p14:creationId xmlns:p14="http://schemas.microsoft.com/office/powerpoint/2010/main" val="14804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3BF7588-B6D1-4F21-B9FB-EDC1AB2D3435}" type="datetimeFigureOut">
              <a:rPr lang="en-US"/>
              <a:pPr>
                <a:defRPr/>
              </a:pPr>
              <a:t>9/27/2018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8A4BDA7-046D-420A-B790-45A07109683E}" type="slidenum">
              <a:rPr lang="en-GB"/>
              <a:pPr>
                <a:defRPr/>
              </a:pPr>
              <a:t>‹#›</a:t>
            </a:fld>
            <a:endParaRPr lang="en-GB"/>
          </a:p>
        </p:txBody>
      </p:sp>
    </p:spTree>
    <p:extLst>
      <p:ext uri="{BB962C8B-B14F-4D97-AF65-F5344CB8AC3E}">
        <p14:creationId xmlns:p14="http://schemas.microsoft.com/office/powerpoint/2010/main" val="83136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603D0F0A-C81F-4020-BD67-61E304D5E7FC}" type="datetimeFigureOut">
              <a:rPr lang="en-US"/>
              <a:pPr>
                <a:defRPr/>
              </a:pPr>
              <a:t>9/27/2018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B6356F8-C7F6-451D-89AB-7512E741D10F}" type="slidenum">
              <a:rPr lang="en-GB"/>
              <a:pPr>
                <a:defRPr/>
              </a:pPr>
              <a:t>‹#›</a:t>
            </a:fld>
            <a:endParaRPr lang="en-GB"/>
          </a:p>
        </p:txBody>
      </p:sp>
    </p:spTree>
    <p:extLst>
      <p:ext uri="{BB962C8B-B14F-4D97-AF65-F5344CB8AC3E}">
        <p14:creationId xmlns:p14="http://schemas.microsoft.com/office/powerpoint/2010/main" val="149411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A2C75BB-FD62-452F-9DC1-2C2FA2187FE8}" type="datetimeFigureOut">
              <a:rPr lang="en-US"/>
              <a:pPr>
                <a:defRPr/>
              </a:pPr>
              <a:t>9/27/2018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9B2866B-61E5-4423-A145-77AF9341C5FE}" type="slidenum">
              <a:rPr lang="en-GB"/>
              <a:pPr>
                <a:defRPr/>
              </a:pPr>
              <a:t>‹#›</a:t>
            </a:fld>
            <a:endParaRPr lang="en-GB"/>
          </a:p>
        </p:txBody>
      </p:sp>
    </p:spTree>
    <p:extLst>
      <p:ext uri="{BB962C8B-B14F-4D97-AF65-F5344CB8AC3E}">
        <p14:creationId xmlns:p14="http://schemas.microsoft.com/office/powerpoint/2010/main" val="154098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C264D3-9CBC-48DD-9A62-3EE25BC8F752}" type="datetimeFigureOut">
              <a:rPr lang="en-US"/>
              <a:pPr>
                <a:defRPr/>
              </a:pPr>
              <a:t>9/27/2018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6CC9F869-872A-4D5E-8220-2B7A1CDB3431}" type="slidenum">
              <a:rPr lang="en-GB"/>
              <a:pPr>
                <a:defRPr/>
              </a:pPr>
              <a:t>‹#›</a:t>
            </a:fld>
            <a:endParaRPr lang="en-GB"/>
          </a:p>
        </p:txBody>
      </p:sp>
    </p:spTree>
    <p:extLst>
      <p:ext uri="{BB962C8B-B14F-4D97-AF65-F5344CB8AC3E}">
        <p14:creationId xmlns:p14="http://schemas.microsoft.com/office/powerpoint/2010/main" val="156937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C72FC6-D11E-4CFA-8A5B-076F3E1A8BCF}" type="datetimeFigureOut">
              <a:rPr lang="en-US"/>
              <a:pPr>
                <a:defRPr/>
              </a:pPr>
              <a:t>9/27/2018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48EF444-DC08-42A5-A7C3-2C13BA75BD1A}" type="slidenum">
              <a:rPr lang="en-GB"/>
              <a:pPr>
                <a:defRPr/>
              </a:pPr>
              <a:t>‹#›</a:t>
            </a:fld>
            <a:endParaRPr lang="en-GB"/>
          </a:p>
        </p:txBody>
      </p:sp>
    </p:spTree>
    <p:extLst>
      <p:ext uri="{BB962C8B-B14F-4D97-AF65-F5344CB8AC3E}">
        <p14:creationId xmlns:p14="http://schemas.microsoft.com/office/powerpoint/2010/main" val="408562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0AA530-8D1D-466F-8711-0325B7109833}" type="datetimeFigureOut">
              <a:rPr lang="en-US"/>
              <a:pPr>
                <a:defRPr/>
              </a:pPr>
              <a:t>9/27/2018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DBF8BA6-522A-4A52-803D-F5F0952B2633}" type="slidenum">
              <a:rPr lang="en-GB"/>
              <a:pPr>
                <a:defRPr/>
              </a:pPr>
              <a:t>‹#›</a:t>
            </a:fld>
            <a:endParaRPr lang="en-GB"/>
          </a:p>
        </p:txBody>
      </p:sp>
    </p:spTree>
    <p:extLst>
      <p:ext uri="{BB962C8B-B14F-4D97-AF65-F5344CB8AC3E}">
        <p14:creationId xmlns:p14="http://schemas.microsoft.com/office/powerpoint/2010/main" val="286399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alpha val="88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3D560018-09E0-464B-9187-50F46ED9120A}" type="datetimeFigureOut">
              <a:rPr lang="en-US"/>
              <a:pPr>
                <a:defRPr/>
              </a:pPr>
              <a:t>9/27/2018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083B2402-96E0-403F-97B7-80E8331FB1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fontAlgn="base">
        <a:spcBef>
          <a:spcPct val="0"/>
        </a:spcBef>
        <a:spcAft>
          <a:spcPct val="0"/>
        </a:spcAft>
        <a:defRPr sz="4400">
          <a:solidFill>
            <a:srgbClr val="FFFF00"/>
          </a:solidFill>
          <a:latin typeface="Calibri" pitchFamily="34" charset="0"/>
        </a:defRPr>
      </a:lvl6pPr>
      <a:lvl7pPr marL="914400" algn="ctr" rtl="0" fontAlgn="base">
        <a:spcBef>
          <a:spcPct val="0"/>
        </a:spcBef>
        <a:spcAft>
          <a:spcPct val="0"/>
        </a:spcAft>
        <a:defRPr sz="4400">
          <a:solidFill>
            <a:srgbClr val="FFFF00"/>
          </a:solidFill>
          <a:latin typeface="Calibri" pitchFamily="34" charset="0"/>
        </a:defRPr>
      </a:lvl7pPr>
      <a:lvl8pPr marL="1371600" algn="ctr" rtl="0" fontAlgn="base">
        <a:spcBef>
          <a:spcPct val="0"/>
        </a:spcBef>
        <a:spcAft>
          <a:spcPct val="0"/>
        </a:spcAft>
        <a:defRPr sz="4400">
          <a:solidFill>
            <a:srgbClr val="FFFF00"/>
          </a:solidFill>
          <a:latin typeface="Calibri" pitchFamily="34" charset="0"/>
        </a:defRPr>
      </a:lvl8pPr>
      <a:lvl9pPr marL="1828800" algn="ctr" rtl="0" fontAlgn="base">
        <a:spcBef>
          <a:spcPct val="0"/>
        </a:spcBef>
        <a:spcAft>
          <a:spcPct val="0"/>
        </a:spcAft>
        <a:defRPr sz="4400">
          <a:solidFill>
            <a:srgbClr val="FFFF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0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FFFF0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FF0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FF0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1" y="1101"/>
            <a:ext cx="9143998" cy="6862147"/>
          </a:xfrm>
          <a:prstGeom prst="rect">
            <a:avLst/>
          </a:prstGeom>
          <a:noFill/>
          <a:ln w="9525">
            <a:noFill/>
            <a:miter lim="800000"/>
            <a:headEnd/>
            <a:tailEnd/>
          </a:ln>
        </p:spPr>
      </p:pic>
    </p:spTree>
    <p:extLst>
      <p:ext uri="{BB962C8B-B14F-4D97-AF65-F5344CB8AC3E}">
        <p14:creationId xmlns:p14="http://schemas.microsoft.com/office/powerpoint/2010/main" val="399357544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wm.org.uk/history/a-day-in-the-life-of-a-munitions-worker" TargetMode="External"/><Relationship Id="rId2" Type="http://schemas.openxmlformats.org/officeDocument/2006/relationships/hyperlink" Target="https://www.iwm.org.uk/history/9-women-reveal-the-dangers-of-working-in-a-first-world-war-munitions-factory"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Home Front to Front Line</a:t>
            </a:r>
            <a:br>
              <a:rPr lang="en-GB" dirty="0" smtClean="0"/>
            </a:br>
            <a:r>
              <a:rPr lang="en-GB" dirty="0" smtClean="0"/>
              <a:t>The White Lund Disaster, 1917</a:t>
            </a:r>
            <a:endParaRPr lang="en-GB" dirty="0"/>
          </a:p>
        </p:txBody>
      </p:sp>
      <p:sp>
        <p:nvSpPr>
          <p:cNvPr id="3" name="Subtitle 2"/>
          <p:cNvSpPr>
            <a:spLocks noGrp="1"/>
          </p:cNvSpPr>
          <p:nvPr>
            <p:ph type="subTitle" idx="1"/>
          </p:nvPr>
        </p:nvSpPr>
        <p:spPr/>
        <p:txBody>
          <a:bodyPr/>
          <a:lstStyle/>
          <a:p>
            <a:pPr>
              <a:spcBef>
                <a:spcPts val="0"/>
              </a:spcBef>
            </a:pPr>
            <a:r>
              <a:rPr lang="en-GB" dirty="0" smtClean="0"/>
              <a:t>Corinna Peniston-Bird, Lancaster University</a:t>
            </a:r>
          </a:p>
          <a:p>
            <a:pPr>
              <a:spcBef>
                <a:spcPts val="0"/>
              </a:spcBef>
            </a:pPr>
            <a:endParaRPr lang="en-GB" dirty="0"/>
          </a:p>
        </p:txBody>
      </p:sp>
    </p:spTree>
    <p:extLst>
      <p:ext uri="{BB962C8B-B14F-4D97-AF65-F5344CB8AC3E}">
        <p14:creationId xmlns:p14="http://schemas.microsoft.com/office/powerpoint/2010/main" val="1729913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National Filling Factory (No.13), White Lund</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57809"/>
            <a:ext cx="4031432" cy="28306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7060" y="1645524"/>
            <a:ext cx="4139952" cy="2842974"/>
          </a:xfrm>
          <a:prstGeom prst="rect">
            <a:avLst/>
          </a:prstGeom>
        </p:spPr>
      </p:pic>
      <p:sp>
        <p:nvSpPr>
          <p:cNvPr id="4" name="Content Placeholder 3"/>
          <p:cNvSpPr>
            <a:spLocks noGrp="1"/>
          </p:cNvSpPr>
          <p:nvPr>
            <p:ph idx="1"/>
          </p:nvPr>
        </p:nvSpPr>
        <p:spPr>
          <a:xfrm>
            <a:off x="457200" y="5013176"/>
            <a:ext cx="8229600" cy="739552"/>
          </a:xfrm>
        </p:spPr>
        <p:txBody>
          <a:bodyPr/>
          <a:lstStyle/>
          <a:p>
            <a:pPr algn="ctr"/>
            <a:r>
              <a:rPr lang="en-GB" sz="2400" dirty="0" smtClean="0"/>
              <a:t>Images courtesy of Lancaster City  Museum</a:t>
            </a:r>
            <a:endParaRPr lang="en-GB" sz="2400" dirty="0"/>
          </a:p>
        </p:txBody>
      </p:sp>
    </p:spTree>
    <p:extLst>
      <p:ext uri="{BB962C8B-B14F-4D97-AF65-F5344CB8AC3E}">
        <p14:creationId xmlns:p14="http://schemas.microsoft.com/office/powerpoint/2010/main" val="10558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Workers at the National Filling Factory on the White Lund</a:t>
            </a:r>
            <a:endParaRPr lang="en-GB" dirty="0"/>
          </a:p>
        </p:txBody>
      </p:sp>
      <p:sp>
        <p:nvSpPr>
          <p:cNvPr id="3" name="Content Placeholder 2"/>
          <p:cNvSpPr>
            <a:spLocks noGrp="1"/>
          </p:cNvSpPr>
          <p:nvPr>
            <p:ph idx="1"/>
          </p:nvPr>
        </p:nvSpPr>
        <p:spPr>
          <a:xfrm>
            <a:off x="2640169" y="2132856"/>
            <a:ext cx="3394720" cy="3845024"/>
          </a:xfrm>
        </p:spPr>
        <p:txBody>
          <a:bodyPr/>
          <a:lstStyle/>
          <a:p>
            <a:pPr marL="0" indent="0">
              <a:buNone/>
            </a:pPr>
            <a:r>
              <a:rPr lang="en-GB" sz="2000" dirty="0" smtClean="0"/>
              <a:t>On </a:t>
            </a:r>
            <a:r>
              <a:rPr lang="en-GB" sz="2000" dirty="0"/>
              <a:t>the right is Mrs Mable Curwen, wife of Private Arthur Curwen, with two other </a:t>
            </a:r>
            <a:r>
              <a:rPr lang="en-GB" sz="2000" dirty="0" smtClean="0"/>
              <a:t>munition </a:t>
            </a:r>
            <a:r>
              <a:rPr lang="en-GB" sz="2000" dirty="0"/>
              <a:t>workers. </a:t>
            </a:r>
            <a:endParaRPr lang="en-GB" sz="2000" dirty="0" smtClean="0"/>
          </a:p>
          <a:p>
            <a:pPr marL="0" indent="0">
              <a:buNone/>
            </a:pPr>
            <a:r>
              <a:rPr lang="en-GB" sz="1600" dirty="0" smtClean="0"/>
              <a:t>Image courtesy of King’s Own Royal Regiment Museum, Lancaster.</a:t>
            </a:r>
            <a:endParaRPr lang="en-GB" sz="1600" dirty="0"/>
          </a:p>
          <a:p>
            <a:pPr marL="0" indent="0">
              <a:buNone/>
            </a:pP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805954"/>
            <a:ext cx="2807633" cy="388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0" y="1709551"/>
            <a:ext cx="2628900" cy="4076700"/>
          </a:xfrm>
          <a:prstGeom prst="rect">
            <a:avLst/>
          </a:prstGeom>
        </p:spPr>
      </p:pic>
    </p:spTree>
    <p:extLst>
      <p:ext uri="{BB962C8B-B14F-4D97-AF65-F5344CB8AC3E}">
        <p14:creationId xmlns:p14="http://schemas.microsoft.com/office/powerpoint/2010/main" val="314764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718284"/>
            <a:ext cx="5435918" cy="3777283"/>
          </a:xfrm>
        </p:spPr>
      </p:pic>
      <p:sp>
        <p:nvSpPr>
          <p:cNvPr id="5" name="TextBox 4"/>
          <p:cNvSpPr txBox="1"/>
          <p:nvPr/>
        </p:nvSpPr>
        <p:spPr>
          <a:xfrm>
            <a:off x="432048" y="5275660"/>
            <a:ext cx="8388424" cy="1384995"/>
          </a:xfrm>
          <a:prstGeom prst="rect">
            <a:avLst/>
          </a:prstGeom>
          <a:noFill/>
        </p:spPr>
        <p:txBody>
          <a:bodyPr wrap="square" rtlCol="0">
            <a:spAutoFit/>
          </a:bodyPr>
          <a:lstStyle/>
          <a:p>
            <a:r>
              <a:rPr lang="en-GB" sz="2800" dirty="0" smtClean="0">
                <a:solidFill>
                  <a:srgbClr val="FFFF00"/>
                </a:solidFill>
              </a:rPr>
              <a:t>Buses taking workers from Lancaster city centre to the NFF on the White Lund. Other workers walked or cycled.</a:t>
            </a:r>
            <a:endParaRPr lang="en-GB" sz="2800" dirty="0">
              <a:solidFill>
                <a:srgbClr val="FFFF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487" t="7291" r="11076" b="5911"/>
          <a:stretch/>
        </p:blipFill>
        <p:spPr>
          <a:xfrm rot="5400000">
            <a:off x="6295015" y="1192911"/>
            <a:ext cx="2746656" cy="1667199"/>
          </a:xfrm>
          <a:prstGeom prst="rect">
            <a:avLst/>
          </a:prstGeom>
        </p:spPr>
      </p:pic>
      <p:sp>
        <p:nvSpPr>
          <p:cNvPr id="7" name="TextBox 6"/>
          <p:cNvSpPr txBox="1"/>
          <p:nvPr/>
        </p:nvSpPr>
        <p:spPr>
          <a:xfrm>
            <a:off x="6516216" y="3429000"/>
            <a:ext cx="2304256" cy="1200329"/>
          </a:xfrm>
          <a:prstGeom prst="rect">
            <a:avLst/>
          </a:prstGeom>
          <a:noFill/>
        </p:spPr>
        <p:txBody>
          <a:bodyPr wrap="square" rtlCol="0">
            <a:spAutoFit/>
          </a:bodyPr>
          <a:lstStyle/>
          <a:p>
            <a:r>
              <a:rPr lang="en-GB" dirty="0" smtClean="0">
                <a:solidFill>
                  <a:srgbClr val="FFFF00"/>
                </a:solidFill>
              </a:rPr>
              <a:t>The Programme for one of the shows put on by workers of the  Projectile Factory</a:t>
            </a:r>
            <a:endParaRPr lang="en-GB" dirty="0">
              <a:solidFill>
                <a:srgbClr val="FFFF00"/>
              </a:solidFill>
            </a:endParaRPr>
          </a:p>
        </p:txBody>
      </p:sp>
      <p:sp>
        <p:nvSpPr>
          <p:cNvPr id="8" name="TextBox 7"/>
          <p:cNvSpPr txBox="1"/>
          <p:nvPr/>
        </p:nvSpPr>
        <p:spPr>
          <a:xfrm>
            <a:off x="539195" y="4629329"/>
            <a:ext cx="6007159" cy="646331"/>
          </a:xfrm>
          <a:prstGeom prst="rect">
            <a:avLst/>
          </a:prstGeom>
          <a:noFill/>
        </p:spPr>
        <p:txBody>
          <a:bodyPr wrap="square" rtlCol="0">
            <a:spAutoFit/>
          </a:bodyPr>
          <a:lstStyle/>
          <a:p>
            <a:r>
              <a:rPr lang="en-GB" dirty="0" smtClean="0"/>
              <a:t>Image courtesy of </a:t>
            </a:r>
            <a:r>
              <a:rPr lang="en-GB" dirty="0"/>
              <a:t>The King’s Own Royal </a:t>
            </a:r>
            <a:r>
              <a:rPr lang="en-GB" dirty="0" smtClean="0"/>
              <a:t>Regiment Museum, Lancaster</a:t>
            </a:r>
            <a:endParaRPr lang="en-GB" dirty="0"/>
          </a:p>
        </p:txBody>
      </p:sp>
    </p:spTree>
    <p:extLst>
      <p:ext uri="{BB962C8B-B14F-4D97-AF65-F5344CB8AC3E}">
        <p14:creationId xmlns:p14="http://schemas.microsoft.com/office/powerpoint/2010/main" val="3247794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55109" y="1268760"/>
            <a:ext cx="7033781" cy="4680520"/>
          </a:xfrm>
          <a:prstGeom prst="rect">
            <a:avLst/>
          </a:prstGeom>
        </p:spPr>
      </p:pic>
      <p:sp>
        <p:nvSpPr>
          <p:cNvPr id="2" name="Title 1"/>
          <p:cNvSpPr>
            <a:spLocks noGrp="1"/>
          </p:cNvSpPr>
          <p:nvPr>
            <p:ph type="title"/>
          </p:nvPr>
        </p:nvSpPr>
        <p:spPr/>
        <p:txBody>
          <a:bodyPr/>
          <a:lstStyle/>
          <a:p>
            <a:r>
              <a:rPr lang="en-GB" dirty="0" smtClean="0"/>
              <a:t>DANGEROUS WORK</a:t>
            </a:r>
            <a:endParaRPr lang="en-GB" dirty="0"/>
          </a:p>
        </p:txBody>
      </p:sp>
      <p:sp>
        <p:nvSpPr>
          <p:cNvPr id="7" name="TextBox 6"/>
          <p:cNvSpPr txBox="1"/>
          <p:nvPr/>
        </p:nvSpPr>
        <p:spPr>
          <a:xfrm>
            <a:off x="683568" y="6093296"/>
            <a:ext cx="8003232" cy="646331"/>
          </a:xfrm>
          <a:prstGeom prst="rect">
            <a:avLst/>
          </a:prstGeom>
          <a:noFill/>
        </p:spPr>
        <p:txBody>
          <a:bodyPr wrap="square" rtlCol="0">
            <a:spAutoFit/>
          </a:bodyPr>
          <a:lstStyle/>
          <a:p>
            <a:r>
              <a:rPr lang="en-GB" dirty="0" smtClean="0">
                <a:solidFill>
                  <a:srgbClr val="FFFF00"/>
                </a:solidFill>
              </a:rPr>
              <a:t>Still from the wartime film  ‘A Day in the Life of a Munition Worker’ showing a factory medical examination.</a:t>
            </a:r>
            <a:endParaRPr lang="en-GB" dirty="0">
              <a:solidFill>
                <a:srgbClr val="FFFF00"/>
              </a:solidFill>
            </a:endParaRPr>
          </a:p>
        </p:txBody>
      </p:sp>
    </p:spTree>
    <p:extLst>
      <p:ext uri="{BB962C8B-B14F-4D97-AF65-F5344CB8AC3E}">
        <p14:creationId xmlns:p14="http://schemas.microsoft.com/office/powerpoint/2010/main" val="1905919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44" y="2780928"/>
            <a:ext cx="8229600" cy="1143000"/>
          </a:xfrm>
        </p:spPr>
        <p:txBody>
          <a:bodyPr/>
          <a:lstStyle/>
          <a:p>
            <a:r>
              <a:rPr lang="en-GB" sz="9600" dirty="0" smtClean="0"/>
              <a:t/>
            </a:r>
            <a:br>
              <a:rPr lang="en-GB" sz="9600" dirty="0" smtClean="0"/>
            </a:br>
            <a:r>
              <a:rPr lang="en-GB" sz="9600" dirty="0"/>
              <a:t/>
            </a:r>
            <a:br>
              <a:rPr lang="en-GB" sz="9600" dirty="0"/>
            </a:br>
            <a:r>
              <a:rPr lang="en-GB" sz="9600" dirty="0" smtClean="0"/>
              <a:t>INFERNO</a:t>
            </a:r>
            <a:br>
              <a:rPr lang="en-GB" sz="9600" dirty="0" smtClean="0"/>
            </a:br>
            <a:r>
              <a:rPr lang="en-GB" sz="3600" dirty="0" smtClean="0"/>
              <a:t/>
            </a:r>
            <a:br>
              <a:rPr lang="en-GB" sz="3600" dirty="0" smtClean="0"/>
            </a:br>
            <a:r>
              <a:rPr lang="en-GB" sz="3600" dirty="0"/>
              <a:t>E</a:t>
            </a:r>
            <a:r>
              <a:rPr lang="en-GB" sz="3600" dirty="0" smtClean="0"/>
              <a:t>vening of 1 October 1917. </a:t>
            </a:r>
            <a:br>
              <a:rPr lang="en-GB" sz="3600" dirty="0" smtClean="0"/>
            </a:br>
            <a:r>
              <a:rPr lang="en-GB" sz="3600" dirty="0"/>
              <a:t/>
            </a:r>
            <a:br>
              <a:rPr lang="en-GB" sz="3600" dirty="0"/>
            </a:br>
            <a:r>
              <a:rPr lang="en-GB" sz="3600" dirty="0" smtClean="0"/>
              <a:t>537 men and 813 women on evening shift. </a:t>
            </a:r>
            <a:br>
              <a:rPr lang="en-GB" sz="3600" dirty="0" smtClean="0"/>
            </a:br>
            <a:r>
              <a:rPr lang="en-GB" sz="3600" dirty="0" smtClean="0"/>
              <a:t>10 pm: Break for Supper </a:t>
            </a:r>
            <a:r>
              <a:rPr lang="en-GB" sz="9600" dirty="0"/>
              <a:t/>
            </a:r>
            <a:br>
              <a:rPr lang="en-GB" sz="9600" dirty="0"/>
            </a:br>
            <a:endParaRPr lang="en-GB" sz="9600" dirty="0"/>
          </a:p>
        </p:txBody>
      </p:sp>
      <p:pic>
        <p:nvPicPr>
          <p:cNvPr id="3" name="Picture 2"/>
          <p:cNvPicPr>
            <a:picLocks noChangeAspect="1"/>
          </p:cNvPicPr>
          <p:nvPr/>
        </p:nvPicPr>
        <p:blipFill rotWithShape="1">
          <a:blip r:embed="rId2"/>
          <a:srcRect l="1676" t="17719" r="3597"/>
          <a:stretch/>
        </p:blipFill>
        <p:spPr>
          <a:xfrm>
            <a:off x="831528" y="476672"/>
            <a:ext cx="7488832" cy="1003176"/>
          </a:xfrm>
          <a:prstGeom prst="rect">
            <a:avLst/>
          </a:prstGeom>
        </p:spPr>
      </p:pic>
      <p:sp>
        <p:nvSpPr>
          <p:cNvPr id="4" name="TextBox 3"/>
          <p:cNvSpPr txBox="1"/>
          <p:nvPr/>
        </p:nvSpPr>
        <p:spPr>
          <a:xfrm>
            <a:off x="971600" y="1458815"/>
            <a:ext cx="8527439" cy="369332"/>
          </a:xfrm>
          <a:prstGeom prst="rect">
            <a:avLst/>
          </a:prstGeom>
          <a:noFill/>
        </p:spPr>
        <p:txBody>
          <a:bodyPr wrap="square" rtlCol="0">
            <a:spAutoFit/>
          </a:bodyPr>
          <a:lstStyle/>
          <a:p>
            <a:r>
              <a:rPr lang="en-GB" dirty="0" smtClean="0"/>
              <a:t>Image courtesy of </a:t>
            </a:r>
            <a:r>
              <a:rPr lang="en-GB" dirty="0"/>
              <a:t>The King’s Own Royal </a:t>
            </a:r>
            <a:r>
              <a:rPr lang="en-GB" dirty="0" smtClean="0"/>
              <a:t>Regiment Museum, Lancaster</a:t>
            </a:r>
            <a:endParaRPr lang="en-GB" dirty="0"/>
          </a:p>
        </p:txBody>
      </p:sp>
    </p:spTree>
    <p:extLst>
      <p:ext uri="{BB962C8B-B14F-4D97-AF65-F5344CB8AC3E}">
        <p14:creationId xmlns:p14="http://schemas.microsoft.com/office/powerpoint/2010/main" val="2124834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536" y="260648"/>
            <a:ext cx="4824536" cy="3607130"/>
          </a:xfrm>
          <a:prstGeom prst="rect">
            <a:avLst/>
          </a:prstGeom>
        </p:spPr>
      </p:pic>
      <p:sp>
        <p:nvSpPr>
          <p:cNvPr id="2" name="TextBox 1"/>
          <p:cNvSpPr txBox="1"/>
          <p:nvPr/>
        </p:nvSpPr>
        <p:spPr>
          <a:xfrm>
            <a:off x="539552" y="6165304"/>
            <a:ext cx="7920880" cy="369332"/>
          </a:xfrm>
          <a:prstGeom prst="rect">
            <a:avLst/>
          </a:prstGeom>
          <a:noFill/>
        </p:spPr>
        <p:txBody>
          <a:bodyPr wrap="square" rtlCol="0">
            <a:spAutoFit/>
          </a:bodyPr>
          <a:lstStyle/>
          <a:p>
            <a:r>
              <a:rPr lang="en-GB" dirty="0" smtClean="0"/>
              <a:t>Image courtesy of King’s Own Royal Regiment Museum, Lancaster</a:t>
            </a:r>
            <a:endParaRPr lang="en-GB" dirty="0"/>
          </a:p>
        </p:txBody>
      </p:sp>
      <p:pic>
        <p:nvPicPr>
          <p:cNvPr id="3" name="Picture 2"/>
          <p:cNvPicPr>
            <a:picLocks noChangeAspect="1"/>
          </p:cNvPicPr>
          <p:nvPr/>
        </p:nvPicPr>
        <p:blipFill>
          <a:blip r:embed="rId3"/>
          <a:stretch>
            <a:fillRect/>
          </a:stretch>
        </p:blipFill>
        <p:spPr>
          <a:xfrm>
            <a:off x="3995936" y="2119218"/>
            <a:ext cx="4727426" cy="3832080"/>
          </a:xfrm>
          <a:prstGeom prst="rect">
            <a:avLst/>
          </a:prstGeom>
        </p:spPr>
      </p:pic>
    </p:spTree>
    <p:extLst>
      <p:ext uri="{BB962C8B-B14F-4D97-AF65-F5344CB8AC3E}">
        <p14:creationId xmlns:p14="http://schemas.microsoft.com/office/powerpoint/2010/main" val="1162522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892" y="1548600"/>
            <a:ext cx="4290060" cy="727098"/>
          </a:xfrm>
        </p:spPr>
        <p:txBody>
          <a:bodyPr/>
          <a:lstStyle/>
          <a:p>
            <a:r>
              <a:rPr lang="en-GB" dirty="0" smtClean="0"/>
              <a:t>1 –3 October. </a:t>
            </a:r>
            <a:endParaRPr lang="en-GB" dirty="0"/>
          </a:p>
        </p:txBody>
      </p:sp>
      <p:sp>
        <p:nvSpPr>
          <p:cNvPr id="5" name="Rectangle 1"/>
          <p:cNvSpPr>
            <a:spLocks noChangeArrowheads="1"/>
          </p:cNvSpPr>
          <p:nvPr/>
        </p:nvSpPr>
        <p:spPr bwMode="auto">
          <a:xfrm>
            <a:off x="-1862733" y="-77306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GB"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70502739"/>
              </p:ext>
            </p:extLst>
          </p:nvPr>
        </p:nvGraphicFramePr>
        <p:xfrm>
          <a:off x="5157316" y="2887979"/>
          <a:ext cx="3986684" cy="3718433"/>
        </p:xfrm>
        <a:graphic>
          <a:graphicData uri="http://schemas.openxmlformats.org/drawingml/2006/table">
            <a:tbl>
              <a:tblPr firstRow="1" firstCol="1" bandRow="1">
                <a:tableStyleId>{5C22544A-7EE6-4342-B048-85BDC9FD1C3A}</a:tableStyleId>
              </a:tblPr>
              <a:tblGrid>
                <a:gridCol w="607714">
                  <a:extLst>
                    <a:ext uri="{9D8B030D-6E8A-4147-A177-3AD203B41FA5}">
                      <a16:colId xmlns="" xmlns:a16="http://schemas.microsoft.com/office/drawing/2014/main" val="20000"/>
                    </a:ext>
                  </a:extLst>
                </a:gridCol>
                <a:gridCol w="3378970">
                  <a:extLst>
                    <a:ext uri="{9D8B030D-6E8A-4147-A177-3AD203B41FA5}">
                      <a16:colId xmlns="" xmlns:a16="http://schemas.microsoft.com/office/drawing/2014/main" val="20001"/>
                    </a:ext>
                  </a:extLst>
                </a:gridCol>
              </a:tblGrid>
              <a:tr h="343454">
                <a:tc>
                  <a:txBody>
                    <a:bodyPr/>
                    <a:lstStyle/>
                    <a:p>
                      <a:pPr>
                        <a:lnSpc>
                          <a:spcPct val="107000"/>
                        </a:lnSpc>
                        <a:spcAft>
                          <a:spcPts val="0"/>
                        </a:spcAft>
                      </a:pPr>
                      <a:r>
                        <a:rPr lang="en-GB" sz="1200" u="sng" dirty="0" smtClean="0">
                          <a:effectLst/>
                        </a:rPr>
                        <a:t>Wed</a:t>
                      </a:r>
                      <a:r>
                        <a:rPr lang="en-GB" sz="1200" u="sng" baseline="0" dirty="0" smtClean="0">
                          <a:effectLst/>
                        </a:rPr>
                        <a:t> </a:t>
                      </a:r>
                      <a:r>
                        <a:rPr lang="en-GB" sz="1200" u="sng" dirty="0" smtClean="0">
                          <a:effectLst/>
                        </a:rPr>
                        <a:t> </a:t>
                      </a:r>
                      <a:r>
                        <a:rPr lang="en-GB" sz="1200" u="sng" dirty="0">
                          <a:effectLst/>
                        </a:rPr>
                        <a:t>3</a:t>
                      </a:r>
                      <a:r>
                        <a:rPr lang="en-GB" sz="1200" u="sng" baseline="30000" dirty="0">
                          <a:effectLst/>
                        </a:rPr>
                        <a:t>rd</a:t>
                      </a:r>
                      <a:r>
                        <a:rPr lang="en-GB" sz="1200" u="sng" dirty="0">
                          <a:effectLst/>
                        </a:rPr>
                        <a:t> October</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dirty="0">
                          <a:effectLst/>
                        </a:rPr>
                        <a:t>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528469">
                <a:tc>
                  <a:txBody>
                    <a:bodyPr/>
                    <a:lstStyle/>
                    <a:p>
                      <a:pPr>
                        <a:lnSpc>
                          <a:spcPct val="107000"/>
                        </a:lnSpc>
                        <a:spcAft>
                          <a:spcPts val="0"/>
                        </a:spcAft>
                      </a:pPr>
                      <a:r>
                        <a:rPr lang="en-GB" sz="1200">
                          <a:effectLst/>
                        </a:rPr>
                        <a:t>Night time</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Several fire engines worked together to provide a water supply to enable them to tackle the fires remaining in the </a:t>
                      </a:r>
                      <a:r>
                        <a:rPr lang="en-GB" sz="1200" b="1" dirty="0" err="1">
                          <a:effectLst/>
                        </a:rPr>
                        <a:t>Dangerzone</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76156">
                <a:tc>
                  <a:txBody>
                    <a:bodyPr/>
                    <a:lstStyle/>
                    <a:p>
                      <a:pPr>
                        <a:lnSpc>
                          <a:spcPct val="107000"/>
                        </a:lnSpc>
                        <a:spcAft>
                          <a:spcPts val="0"/>
                        </a:spcAft>
                      </a:pPr>
                      <a:r>
                        <a:rPr lang="en-GB" sz="1200">
                          <a:effectLst/>
                        </a:rPr>
                        <a:t>4.15 am</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The last large explosion.  Fire fighters withdrew till dawn.</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76156">
                <a:tc>
                  <a:txBody>
                    <a:bodyPr/>
                    <a:lstStyle/>
                    <a:p>
                      <a:pPr>
                        <a:lnSpc>
                          <a:spcPct val="107000"/>
                        </a:lnSpc>
                        <a:spcAft>
                          <a:spcPts val="0"/>
                        </a:spcAft>
                      </a:pPr>
                      <a:r>
                        <a:rPr lang="en-GB" sz="1200">
                          <a:effectLst/>
                        </a:rPr>
                        <a:t>5.45 am</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Resumed fire fighting.</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352313">
                <a:tc>
                  <a:txBody>
                    <a:bodyPr/>
                    <a:lstStyle/>
                    <a:p>
                      <a:pPr>
                        <a:lnSpc>
                          <a:spcPct val="107000"/>
                        </a:lnSpc>
                        <a:spcAft>
                          <a:spcPts val="0"/>
                        </a:spcAft>
                      </a:pPr>
                      <a:r>
                        <a:rPr lang="en-GB" sz="1200">
                          <a:effectLst/>
                        </a:rPr>
                        <a:t>Daylight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All fires under control or out. Locals returned home. Much damage.</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528469">
                <a:tc>
                  <a:txBody>
                    <a:bodyPr/>
                    <a:lstStyle/>
                    <a:p>
                      <a:pPr>
                        <a:lnSpc>
                          <a:spcPct val="107000"/>
                        </a:lnSpc>
                        <a:spcAft>
                          <a:spcPts val="0"/>
                        </a:spcAft>
                      </a:pPr>
                      <a:r>
                        <a:rPr lang="en-GB" sz="1200">
                          <a:effectLst/>
                        </a:rPr>
                        <a:t>2.30 pm</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Mayor of Lancaster admitted shutting off water supply to site as they thought it was being wasted. Water supply restored.</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0">
                <a:tc>
                  <a:txBody>
                    <a:bodyPr/>
                    <a:lstStyle/>
                    <a:p>
                      <a:pPr>
                        <a:lnSpc>
                          <a:spcPct val="107000"/>
                        </a:lnSpc>
                        <a:spcAft>
                          <a:spcPts val="0"/>
                        </a:spcAft>
                      </a:pPr>
                      <a:r>
                        <a:rPr lang="en-GB" sz="1200">
                          <a:effectLst/>
                        </a:rPr>
                        <a:t>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7 bodies found</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76156">
                <a:tc>
                  <a:txBody>
                    <a:bodyPr/>
                    <a:lstStyle/>
                    <a:p>
                      <a:pPr>
                        <a:lnSpc>
                          <a:spcPct val="107000"/>
                        </a:lnSpc>
                        <a:spcAft>
                          <a:spcPts val="0"/>
                        </a:spcAft>
                      </a:pPr>
                      <a:r>
                        <a:rPr lang="en-GB" sz="1200">
                          <a:effectLst/>
                        </a:rPr>
                        <a:t>Evening</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b="1" dirty="0">
                          <a:effectLst/>
                        </a:rPr>
                        <a:t>All fires were out. Cooling work. Rained heavily. </a:t>
                      </a: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bl>
          </a:graphicData>
        </a:graphic>
      </p:graphicFrame>
      <p:sp>
        <p:nvSpPr>
          <p:cNvPr id="7" name="Rectangle 2"/>
          <p:cNvSpPr>
            <a:spLocks noChangeArrowheads="1"/>
          </p:cNvSpPr>
          <p:nvPr/>
        </p:nvSpPr>
        <p:spPr bwMode="auto">
          <a:xfrm>
            <a:off x="2666683" y="350027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Table 8"/>
          <p:cNvGraphicFramePr>
            <a:graphicFrameLocks noGrp="1"/>
          </p:cNvGraphicFramePr>
          <p:nvPr>
            <p:extLst>
              <p:ext uri="{D42A27DB-BD31-4B8C-83A1-F6EECF244321}">
                <p14:modId xmlns:p14="http://schemas.microsoft.com/office/powerpoint/2010/main" val="278382627"/>
              </p:ext>
            </p:extLst>
          </p:nvPr>
        </p:nvGraphicFramePr>
        <p:xfrm>
          <a:off x="179512" y="908713"/>
          <a:ext cx="4968552" cy="5544622"/>
        </p:xfrm>
        <a:graphic>
          <a:graphicData uri="http://schemas.openxmlformats.org/drawingml/2006/table">
            <a:tbl>
              <a:tblPr firstRow="1" firstCol="1" bandRow="1">
                <a:tableStyleId>{5C22544A-7EE6-4342-B048-85BDC9FD1C3A}</a:tableStyleId>
              </a:tblPr>
              <a:tblGrid>
                <a:gridCol w="757386">
                  <a:extLst>
                    <a:ext uri="{9D8B030D-6E8A-4147-A177-3AD203B41FA5}">
                      <a16:colId xmlns="" xmlns:a16="http://schemas.microsoft.com/office/drawing/2014/main" val="20000"/>
                    </a:ext>
                  </a:extLst>
                </a:gridCol>
                <a:gridCol w="4211166">
                  <a:extLst>
                    <a:ext uri="{9D8B030D-6E8A-4147-A177-3AD203B41FA5}">
                      <a16:colId xmlns="" xmlns:a16="http://schemas.microsoft.com/office/drawing/2014/main" val="20001"/>
                    </a:ext>
                  </a:extLst>
                </a:gridCol>
              </a:tblGrid>
              <a:tr h="347464">
                <a:tc>
                  <a:txBody>
                    <a:bodyPr/>
                    <a:lstStyle/>
                    <a:p>
                      <a:pPr>
                        <a:lnSpc>
                          <a:spcPct val="107000"/>
                        </a:lnSpc>
                        <a:spcAft>
                          <a:spcPts val="0"/>
                        </a:spcAft>
                      </a:pPr>
                      <a:r>
                        <a:rPr lang="en-GB" sz="900" u="sng" dirty="0">
                          <a:effectLst/>
                        </a:rPr>
                        <a:t>Monday 1</a:t>
                      </a:r>
                      <a:r>
                        <a:rPr lang="en-GB" sz="900" u="sng" baseline="30000" dirty="0">
                          <a:effectLst/>
                        </a:rPr>
                        <a:t>st</a:t>
                      </a:r>
                      <a:r>
                        <a:rPr lang="en-GB" sz="900" u="sng" dirty="0">
                          <a:effectLst/>
                        </a:rPr>
                        <a:t> October</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0"/>
                  </a:ext>
                </a:extLst>
              </a:tr>
              <a:tr h="171753">
                <a:tc>
                  <a:txBody>
                    <a:bodyPr/>
                    <a:lstStyle/>
                    <a:p>
                      <a:pPr>
                        <a:lnSpc>
                          <a:spcPct val="107000"/>
                        </a:lnSpc>
                        <a:spcAft>
                          <a:spcPts val="0"/>
                        </a:spcAft>
                      </a:pPr>
                      <a:r>
                        <a:rPr lang="en-GB" sz="900">
                          <a:effectLst/>
                        </a:rPr>
                        <a:t>c6pm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Nightshift began. 2000 workers</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1"/>
                  </a:ext>
                </a:extLst>
              </a:tr>
              <a:tr h="171753">
                <a:tc>
                  <a:txBody>
                    <a:bodyPr/>
                    <a:lstStyle/>
                    <a:p>
                      <a:pPr>
                        <a:lnSpc>
                          <a:spcPct val="107000"/>
                        </a:lnSpc>
                        <a:spcAft>
                          <a:spcPts val="0"/>
                        </a:spcAft>
                      </a:pPr>
                      <a:r>
                        <a:rPr lang="en-GB" sz="900">
                          <a:effectLst/>
                        </a:rPr>
                        <a:t>9 – 9.40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12” shells filled with TNT mix in Unit 6C. Other shells filled in other units.</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2"/>
                  </a:ext>
                </a:extLst>
              </a:tr>
              <a:tr h="171753">
                <a:tc>
                  <a:txBody>
                    <a:bodyPr/>
                    <a:lstStyle/>
                    <a:p>
                      <a:pPr>
                        <a:lnSpc>
                          <a:spcPct val="107000"/>
                        </a:lnSpc>
                        <a:spcAft>
                          <a:spcPts val="0"/>
                        </a:spcAft>
                      </a:pPr>
                      <a:r>
                        <a:rPr lang="en-GB" sz="900">
                          <a:effectLst/>
                        </a:rPr>
                        <a:t>10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Supper break.</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3"/>
                  </a:ext>
                </a:extLst>
              </a:tr>
              <a:tr h="171753">
                <a:tc>
                  <a:txBody>
                    <a:bodyPr/>
                    <a:lstStyle/>
                    <a:p>
                      <a:pPr>
                        <a:lnSpc>
                          <a:spcPct val="107000"/>
                        </a:lnSpc>
                        <a:spcAft>
                          <a:spcPts val="0"/>
                        </a:spcAft>
                      </a:pPr>
                      <a:r>
                        <a:rPr lang="en-GB" sz="900">
                          <a:effectLst/>
                        </a:rPr>
                        <a:t>c10.15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Fire. “flames issuing from the roof of No. 6 Stemming House”</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4"/>
                  </a:ext>
                </a:extLst>
              </a:tr>
              <a:tr h="347464">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Workers rushed to Main Gate, gate closed. Change houses opened for workers to escape Dangerzone.Firemen and workers tackled fire.</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5"/>
                  </a:ext>
                </a:extLst>
              </a:tr>
              <a:tr h="525669">
                <a:tc>
                  <a:txBody>
                    <a:bodyPr/>
                    <a:lstStyle/>
                    <a:p>
                      <a:pPr>
                        <a:lnSpc>
                          <a:spcPct val="107000"/>
                        </a:lnSpc>
                        <a:spcAft>
                          <a:spcPts val="0"/>
                        </a:spcAft>
                      </a:pPr>
                      <a:r>
                        <a:rPr lang="en-GB" sz="900">
                          <a:effectLst/>
                        </a:rPr>
                        <a:t>10.30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Large explosion heard as far away as Nelson. Multiple small fires developed. Shells exploding. Site electricity failed. Only light is moonlight and that provided by fires. One water pump stopped working. </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6"/>
                  </a:ext>
                </a:extLst>
              </a:tr>
              <a:tr h="171753">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Explosions continuous throughout the night</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7"/>
                  </a:ext>
                </a:extLst>
              </a:tr>
              <a:tr h="171753">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Kew and Graham moved wagons filled with shells out of the Dangerzone.</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8"/>
                  </a:ext>
                </a:extLst>
              </a:tr>
              <a:tr h="347464">
                <a:tc>
                  <a:txBody>
                    <a:bodyPr/>
                    <a:lstStyle/>
                    <a:p>
                      <a:pPr>
                        <a:lnSpc>
                          <a:spcPct val="107000"/>
                        </a:lnSpc>
                        <a:spcAft>
                          <a:spcPts val="0"/>
                        </a:spcAft>
                      </a:pPr>
                      <a:r>
                        <a:rPr lang="en-GB" sz="900">
                          <a:effectLst/>
                        </a:rPr>
                        <a:t>11.10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Firemen, police and workers at Main Gate ordered to take cover – stayed under the railway bridge.  Site too dangerous.  Power House workers remain</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09"/>
                  </a:ext>
                </a:extLst>
              </a:tr>
              <a:tr h="347464">
                <a:tc>
                  <a:txBody>
                    <a:bodyPr/>
                    <a:lstStyle/>
                    <a:p>
                      <a:pPr>
                        <a:lnSpc>
                          <a:spcPct val="107000"/>
                        </a:lnSpc>
                        <a:spcAft>
                          <a:spcPts val="0"/>
                        </a:spcAft>
                      </a:pPr>
                      <a:r>
                        <a:rPr lang="en-GB" sz="900" u="sng">
                          <a:effectLst/>
                        </a:rPr>
                        <a:t>Tuesday 2</a:t>
                      </a:r>
                      <a:r>
                        <a:rPr lang="en-GB" sz="900" u="sng" baseline="30000">
                          <a:effectLst/>
                        </a:rPr>
                        <a:t>nd</a:t>
                      </a:r>
                      <a:r>
                        <a:rPr lang="en-GB" sz="900" u="sng">
                          <a:effectLst/>
                        </a:rPr>
                        <a:t> October</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 </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0"/>
                  </a:ext>
                </a:extLst>
              </a:tr>
              <a:tr h="171753">
                <a:tc>
                  <a:txBody>
                    <a:bodyPr/>
                    <a:lstStyle/>
                    <a:p>
                      <a:pPr>
                        <a:lnSpc>
                          <a:spcPct val="107000"/>
                        </a:lnSpc>
                        <a:spcAft>
                          <a:spcPts val="0"/>
                        </a:spcAft>
                      </a:pPr>
                      <a:r>
                        <a:rPr lang="en-GB" sz="900">
                          <a:effectLst/>
                        </a:rPr>
                        <a:t>2.25 am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Blackpool ambulance arrived.</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1"/>
                  </a:ext>
                </a:extLst>
              </a:tr>
              <a:tr h="347464">
                <a:tc>
                  <a:txBody>
                    <a:bodyPr/>
                    <a:lstStyle/>
                    <a:p>
                      <a:pPr>
                        <a:lnSpc>
                          <a:spcPct val="107000"/>
                        </a:lnSpc>
                        <a:spcAft>
                          <a:spcPts val="0"/>
                        </a:spcAft>
                      </a:pPr>
                      <a:r>
                        <a:rPr lang="en-GB" sz="900">
                          <a:effectLst/>
                        </a:rPr>
                        <a:t>2.45 am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Disberry, Pump Manager, blown through window by explosion</a:t>
                      </a:r>
                    </a:p>
                    <a:p>
                      <a:pPr>
                        <a:lnSpc>
                          <a:spcPct val="107000"/>
                        </a:lnSpc>
                        <a:spcAft>
                          <a:spcPts val="0"/>
                        </a:spcAft>
                      </a:pPr>
                      <a:r>
                        <a:rPr lang="en-GB" sz="900" b="1">
                          <a:effectLst/>
                        </a:rPr>
                        <a:t>Fireman turned off water pump.</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2"/>
                  </a:ext>
                </a:extLst>
              </a:tr>
              <a:tr h="171753">
                <a:tc>
                  <a:txBody>
                    <a:bodyPr/>
                    <a:lstStyle/>
                    <a:p>
                      <a:pPr>
                        <a:lnSpc>
                          <a:spcPct val="107000"/>
                        </a:lnSpc>
                        <a:spcAft>
                          <a:spcPts val="0"/>
                        </a:spcAft>
                      </a:pPr>
                      <a:r>
                        <a:rPr lang="en-GB" sz="900">
                          <a:effectLst/>
                        </a:rPr>
                        <a:t>3 am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Another huge explosion, heard in Burnley. </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3"/>
                  </a:ext>
                </a:extLst>
              </a:tr>
              <a:tr h="347464">
                <a:tc>
                  <a:txBody>
                    <a:bodyPr/>
                    <a:lstStyle/>
                    <a:p>
                      <a:pPr>
                        <a:lnSpc>
                          <a:spcPct val="107000"/>
                        </a:lnSpc>
                        <a:spcAft>
                          <a:spcPts val="0"/>
                        </a:spcAft>
                      </a:pPr>
                      <a:r>
                        <a:rPr lang="en-GB" sz="900">
                          <a:effectLst/>
                        </a:rPr>
                        <a:t>Dawn</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Lancaster and Preston Fire Brigades arrived and  flooded the magazines. Low water pressure in main pipe.</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4"/>
                  </a:ext>
                </a:extLst>
              </a:tr>
              <a:tr h="171753">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Rumour of further massive explosion prevents locals returning home</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5"/>
                  </a:ext>
                </a:extLst>
              </a:tr>
              <a:tr h="171753">
                <a:tc>
                  <a:txBody>
                    <a:bodyPr/>
                    <a:lstStyle/>
                    <a:p>
                      <a:pPr>
                        <a:lnSpc>
                          <a:spcPct val="107000"/>
                        </a:lnSpc>
                        <a:spcAft>
                          <a:spcPts val="0"/>
                        </a:spcAft>
                      </a:pPr>
                      <a:r>
                        <a:rPr lang="en-GB" sz="900">
                          <a:effectLst/>
                        </a:rPr>
                        <a:t>Morning</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Vickers staff arrive.  Workers paid off.</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6"/>
                  </a:ext>
                </a:extLst>
              </a:tr>
              <a:tr h="347464">
                <a:tc>
                  <a:txBody>
                    <a:bodyPr/>
                    <a:lstStyle/>
                    <a:p>
                      <a:pPr>
                        <a:lnSpc>
                          <a:spcPct val="107000"/>
                        </a:lnSpc>
                        <a:spcAft>
                          <a:spcPts val="0"/>
                        </a:spcAft>
                      </a:pPr>
                      <a:r>
                        <a:rPr lang="en-GB" sz="900">
                          <a:effectLst/>
                        </a:rPr>
                        <a:t>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dirty="0">
                          <a:effectLst/>
                        </a:rPr>
                        <a:t>Blackpool fire engine and ambulance arrive. Manchester Fire Brigade arrive. Fight fires at Main Gate and Discharge/Change Houses. Water supply low. </a:t>
                      </a:r>
                      <a:endParaRPr lang="en-GB" sz="900" b="1" dirty="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7"/>
                  </a:ext>
                </a:extLst>
              </a:tr>
              <a:tr h="171753">
                <a:tc>
                  <a:txBody>
                    <a:bodyPr/>
                    <a:lstStyle/>
                    <a:p>
                      <a:pPr>
                        <a:lnSpc>
                          <a:spcPct val="107000"/>
                        </a:lnSpc>
                        <a:spcAft>
                          <a:spcPts val="0"/>
                        </a:spcAft>
                      </a:pPr>
                      <a:r>
                        <a:rPr lang="en-GB" sz="900" u="none" strike="noStrike">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Preston, Chorley and Barrow fire services flood the T.N.T. Magazines.</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8"/>
                  </a:ext>
                </a:extLst>
              </a:tr>
              <a:tr h="171753">
                <a:tc>
                  <a:txBody>
                    <a:bodyPr/>
                    <a:lstStyle/>
                    <a:p>
                      <a:pPr>
                        <a:lnSpc>
                          <a:spcPct val="107000"/>
                        </a:lnSpc>
                        <a:spcAft>
                          <a:spcPts val="0"/>
                        </a:spcAft>
                      </a:pPr>
                      <a:r>
                        <a:rPr lang="en-GB" sz="900">
                          <a:effectLst/>
                        </a:rPr>
                        <a:t>3.10 pm</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a:effectLst/>
                        </a:rPr>
                        <a:t>Blackpool ambulance relieved by Fleetwood and Kendal ambulances</a:t>
                      </a:r>
                      <a:endParaRPr lang="en-GB" sz="900" b="1">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19"/>
                  </a:ext>
                </a:extLst>
              </a:tr>
              <a:tr h="525669">
                <a:tc>
                  <a:txBody>
                    <a:bodyPr/>
                    <a:lstStyle/>
                    <a:p>
                      <a:pPr>
                        <a:lnSpc>
                          <a:spcPct val="107000"/>
                        </a:lnSpc>
                        <a:spcAft>
                          <a:spcPts val="0"/>
                        </a:spcAft>
                      </a:pPr>
                      <a:r>
                        <a:rPr lang="en-GB" sz="900">
                          <a:effectLst/>
                        </a:rPr>
                        <a:t> </a:t>
                      </a:r>
                      <a:endParaRPr lang="en-GB" sz="90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tc>
                  <a:txBody>
                    <a:bodyPr/>
                    <a:lstStyle/>
                    <a:p>
                      <a:pPr>
                        <a:lnSpc>
                          <a:spcPct val="107000"/>
                        </a:lnSpc>
                        <a:spcAft>
                          <a:spcPts val="0"/>
                        </a:spcAft>
                      </a:pPr>
                      <a:r>
                        <a:rPr lang="en-GB" sz="900" b="1" dirty="0">
                          <a:effectLst/>
                        </a:rPr>
                        <a:t>Liverpool and Vickers Barrow fire engines arrive.</a:t>
                      </a:r>
                    </a:p>
                    <a:p>
                      <a:pPr>
                        <a:lnSpc>
                          <a:spcPct val="107000"/>
                        </a:lnSpc>
                        <a:spcAft>
                          <a:spcPts val="0"/>
                        </a:spcAft>
                      </a:pPr>
                      <a:r>
                        <a:rPr lang="en-GB" sz="900" b="1" dirty="0" err="1">
                          <a:effectLst/>
                        </a:rPr>
                        <a:t>Fulwood</a:t>
                      </a:r>
                      <a:r>
                        <a:rPr lang="en-GB" sz="900" b="1" dirty="0">
                          <a:effectLst/>
                        </a:rPr>
                        <a:t> fire engine tackled the Charge House fires. Liverpool and Manchester the Bonded Stores</a:t>
                      </a:r>
                      <a:endParaRPr lang="en-GB" sz="900" b="1" dirty="0">
                        <a:effectLst/>
                        <a:latin typeface="Arial" panose="020B0604020202020204" pitchFamily="34" charset="0"/>
                        <a:ea typeface="Calibri" panose="020F0502020204030204" pitchFamily="34" charset="0"/>
                        <a:cs typeface="Times New Roman" panose="02020603050405020304" pitchFamily="18" charset="0"/>
                      </a:endParaRPr>
                    </a:p>
                  </a:txBody>
                  <a:tcPr marL="49562" marR="49562" marT="0" marB="0"/>
                </a:tc>
                <a:extLst>
                  <a:ext uri="{0D108BD9-81ED-4DB2-BD59-A6C34878D82A}">
                    <a16:rowId xmlns="" xmlns:a16="http://schemas.microsoft.com/office/drawing/2014/main" val="10020"/>
                  </a:ext>
                </a:extLst>
              </a:tr>
            </a:tbl>
          </a:graphicData>
        </a:graphic>
      </p:graphicFrame>
    </p:spTree>
    <p:extLst>
      <p:ext uri="{BB962C8B-B14F-4D97-AF65-F5344CB8AC3E}">
        <p14:creationId xmlns:p14="http://schemas.microsoft.com/office/powerpoint/2010/main" val="916644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846138"/>
            <a:ext cx="6379755" cy="5632229"/>
          </a:xfrm>
        </p:spPr>
      </p:pic>
      <p:sp>
        <p:nvSpPr>
          <p:cNvPr id="2" name="Title 1"/>
          <p:cNvSpPr>
            <a:spLocks noGrp="1"/>
          </p:cNvSpPr>
          <p:nvPr>
            <p:ph type="title"/>
          </p:nvPr>
        </p:nvSpPr>
        <p:spPr>
          <a:xfrm>
            <a:off x="467544" y="476672"/>
            <a:ext cx="2962672" cy="1930226"/>
          </a:xfrm>
        </p:spPr>
        <p:txBody>
          <a:bodyPr/>
          <a:lstStyle/>
          <a:p>
            <a:r>
              <a:rPr lang="en-GB" dirty="0" smtClean="0"/>
              <a:t>Escape to Safety!</a:t>
            </a:r>
            <a:endParaRPr lang="en-GB" dirty="0"/>
          </a:p>
        </p:txBody>
      </p:sp>
    </p:spTree>
    <p:extLst>
      <p:ext uri="{BB962C8B-B14F-4D97-AF65-F5344CB8AC3E}">
        <p14:creationId xmlns:p14="http://schemas.microsoft.com/office/powerpoint/2010/main" val="2589135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168" y="159033"/>
            <a:ext cx="7488832" cy="6698967"/>
          </a:xfrm>
        </p:spPr>
      </p:pic>
      <p:sp>
        <p:nvSpPr>
          <p:cNvPr id="2" name="Title 1"/>
          <p:cNvSpPr>
            <a:spLocks noGrp="1"/>
          </p:cNvSpPr>
          <p:nvPr>
            <p:ph type="title"/>
          </p:nvPr>
        </p:nvSpPr>
        <p:spPr>
          <a:xfrm>
            <a:off x="179512" y="275151"/>
            <a:ext cx="2602632" cy="6466730"/>
          </a:xfrm>
        </p:spPr>
        <p:txBody>
          <a:bodyPr/>
          <a:lstStyle/>
          <a:p>
            <a:r>
              <a:rPr lang="en-GB" dirty="0" smtClean="0"/>
              <a:t>FIRE BRIGADES</a:t>
            </a:r>
            <a:br>
              <a:rPr lang="en-GB" dirty="0" smtClean="0"/>
            </a:br>
            <a:r>
              <a:rPr lang="en-GB" dirty="0" smtClean="0"/>
              <a:t>CAME FROM ACROSS THE REGION</a:t>
            </a:r>
            <a:endParaRPr lang="en-GB" dirty="0"/>
          </a:p>
        </p:txBody>
      </p:sp>
    </p:spTree>
    <p:extLst>
      <p:ext uri="{BB962C8B-B14F-4D97-AF65-F5344CB8AC3E}">
        <p14:creationId xmlns:p14="http://schemas.microsoft.com/office/powerpoint/2010/main" val="2082336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Lancaster Guardian, 6 October 1917</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3648" y="1628800"/>
            <a:ext cx="606982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504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93" y="1452588"/>
            <a:ext cx="8686691" cy="4428553"/>
          </a:xfrm>
        </p:spPr>
        <p:txBody>
          <a:bodyPr/>
          <a:lstStyle/>
          <a:p>
            <a:r>
              <a:rPr lang="en-GB" dirty="0" smtClean="0"/>
              <a:t>The Home Front  in the Front Line: </a:t>
            </a:r>
            <a:br>
              <a:rPr lang="en-GB" dirty="0" smtClean="0"/>
            </a:br>
            <a:r>
              <a:rPr lang="en-GB" dirty="0" smtClean="0"/>
              <a:t>Munitions* in the First World War</a:t>
            </a:r>
            <a:br>
              <a:rPr lang="en-GB" dirty="0" smtClean="0"/>
            </a:br>
            <a:r>
              <a:rPr lang="en-GB" dirty="0" smtClean="0"/>
              <a:t/>
            </a:r>
            <a:br>
              <a:rPr lang="en-GB" dirty="0" smtClean="0"/>
            </a:br>
            <a:r>
              <a:rPr lang="en-GB" sz="3200" dirty="0" smtClean="0"/>
              <a:t>Corinna Peniston-Bird</a:t>
            </a:r>
            <a:br>
              <a:rPr lang="en-GB" sz="3200" dirty="0" smtClean="0"/>
            </a:br>
            <a:r>
              <a:rPr lang="en-GB" sz="3200" dirty="0" smtClean="0"/>
              <a:t>Lancaster University</a:t>
            </a:r>
            <a:r>
              <a:rPr lang="en-GB" dirty="0" smtClean="0"/>
              <a:t/>
            </a:r>
            <a:br>
              <a:rPr lang="en-GB" dirty="0" smtClean="0"/>
            </a:br>
            <a:r>
              <a:rPr lang="en-GB" dirty="0"/>
              <a:t/>
            </a:r>
            <a:br>
              <a:rPr lang="en-GB" dirty="0"/>
            </a:br>
            <a:endParaRPr lang="en-GB" dirty="0"/>
          </a:p>
        </p:txBody>
      </p:sp>
      <p:pic>
        <p:nvPicPr>
          <p:cNvPr id="3074" name="Picture 2" descr="\\LANCS\homes\22\peniston\My Desktop\lancaster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04664"/>
            <a:ext cx="361950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t="3883" b="30095"/>
          <a:stretch/>
        </p:blipFill>
        <p:spPr>
          <a:xfrm>
            <a:off x="7412983" y="3284984"/>
            <a:ext cx="1106401" cy="2448273"/>
          </a:xfrm>
          <a:prstGeom prst="rect">
            <a:avLst/>
          </a:prstGeom>
        </p:spPr>
      </p:pic>
      <p:sp>
        <p:nvSpPr>
          <p:cNvPr id="6" name="TextBox 5"/>
          <p:cNvSpPr txBox="1"/>
          <p:nvPr/>
        </p:nvSpPr>
        <p:spPr>
          <a:xfrm>
            <a:off x="818292" y="5465642"/>
            <a:ext cx="7147892" cy="830997"/>
          </a:xfrm>
          <a:prstGeom prst="rect">
            <a:avLst/>
          </a:prstGeom>
          <a:noFill/>
        </p:spPr>
        <p:txBody>
          <a:bodyPr wrap="square" rtlCol="0">
            <a:spAutoFit/>
          </a:bodyPr>
          <a:lstStyle/>
          <a:p>
            <a:r>
              <a:rPr lang="en-GB" sz="2400" dirty="0">
                <a:solidFill>
                  <a:srgbClr val="FF0000"/>
                </a:solidFill>
              </a:rPr>
              <a:t>Munitions</a:t>
            </a:r>
            <a:r>
              <a:rPr lang="en-GB" sz="2400" dirty="0"/>
              <a:t>: military weapons, ammunition, equipment, and stores</a:t>
            </a:r>
            <a:r>
              <a:rPr lang="en-GB" dirty="0"/>
              <a:t>.</a:t>
            </a:r>
          </a:p>
        </p:txBody>
      </p:sp>
    </p:spTree>
    <p:extLst>
      <p:ext uri="{BB962C8B-B14F-4D97-AF65-F5344CB8AC3E}">
        <p14:creationId xmlns:p14="http://schemas.microsoft.com/office/powerpoint/2010/main" val="2804985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750" r="16473" b="7880"/>
          <a:stretch/>
        </p:blipFill>
        <p:spPr>
          <a:xfrm>
            <a:off x="1475656" y="476672"/>
            <a:ext cx="6696744" cy="5184576"/>
          </a:xfrm>
        </p:spPr>
      </p:pic>
      <p:sp>
        <p:nvSpPr>
          <p:cNvPr id="5" name="TextBox 4"/>
          <p:cNvSpPr txBox="1"/>
          <p:nvPr/>
        </p:nvSpPr>
        <p:spPr>
          <a:xfrm>
            <a:off x="1331640" y="5863282"/>
            <a:ext cx="7920880" cy="369332"/>
          </a:xfrm>
          <a:prstGeom prst="rect">
            <a:avLst/>
          </a:prstGeom>
          <a:noFill/>
        </p:spPr>
        <p:txBody>
          <a:bodyPr wrap="square" rtlCol="0">
            <a:spAutoFit/>
          </a:bodyPr>
          <a:lstStyle/>
          <a:p>
            <a:r>
              <a:rPr lang="en-GB" dirty="0" smtClean="0">
                <a:solidFill>
                  <a:srgbClr val="FFFF00"/>
                </a:solidFill>
              </a:rPr>
              <a:t>Memorial erected in 2017 by Heaton </a:t>
            </a:r>
            <a:r>
              <a:rPr lang="en-GB" dirty="0">
                <a:solidFill>
                  <a:srgbClr val="FFFF00"/>
                </a:solidFill>
              </a:rPr>
              <a:t>with </a:t>
            </a:r>
            <a:r>
              <a:rPr lang="en-GB" dirty="0" err="1">
                <a:solidFill>
                  <a:srgbClr val="FFFF00"/>
                </a:solidFill>
              </a:rPr>
              <a:t>Oxcliffe</a:t>
            </a:r>
            <a:r>
              <a:rPr lang="en-GB" dirty="0">
                <a:solidFill>
                  <a:srgbClr val="FFFF00"/>
                </a:solidFill>
              </a:rPr>
              <a:t> Parish </a:t>
            </a:r>
            <a:r>
              <a:rPr lang="en-GB" dirty="0" smtClean="0">
                <a:solidFill>
                  <a:srgbClr val="FFFF00"/>
                </a:solidFill>
              </a:rPr>
              <a:t>Council </a:t>
            </a:r>
            <a:endParaRPr lang="en-GB" dirty="0">
              <a:solidFill>
                <a:srgbClr val="FFFF00"/>
              </a:solidFill>
            </a:endParaRPr>
          </a:p>
        </p:txBody>
      </p:sp>
    </p:spTree>
    <p:extLst>
      <p:ext uri="{BB962C8B-B14F-4D97-AF65-F5344CB8AC3E}">
        <p14:creationId xmlns:p14="http://schemas.microsoft.com/office/powerpoint/2010/main" val="753422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496" y="290863"/>
            <a:ext cx="3408432" cy="1338975"/>
          </a:xfrm>
        </p:spPr>
        <p:txBody>
          <a:bodyPr/>
          <a:lstStyle/>
          <a:p>
            <a:pPr marL="0" lvl="0" indent="0">
              <a:buNone/>
            </a:pPr>
            <a:r>
              <a:rPr lang="en-GB" sz="2000" dirty="0" smtClean="0"/>
              <a:t>Daniel </a:t>
            </a:r>
            <a:r>
              <a:rPr lang="en-GB" sz="2000" dirty="0"/>
              <a:t>Devine Sloan, Second Officer, Manchester Fire </a:t>
            </a:r>
            <a:r>
              <a:rPr lang="en-GB" sz="2000" dirty="0" smtClean="0"/>
              <a:t>Brigade (King’s Police Medal) </a:t>
            </a:r>
          </a:p>
          <a:p>
            <a:pPr marL="0" lvl="0" indent="0">
              <a:buNone/>
            </a:pPr>
            <a:r>
              <a:rPr lang="en-GB" sz="1200" dirty="0" smtClean="0"/>
              <a:t>Image courtesy of Bob </a:t>
            </a:r>
            <a:r>
              <a:rPr lang="en-GB" sz="1200" dirty="0"/>
              <a:t>Bonner, Greater Manchester Fire Service </a:t>
            </a:r>
            <a:r>
              <a:rPr lang="en-GB" sz="1200" dirty="0" smtClean="0"/>
              <a:t>Museum. </a:t>
            </a:r>
            <a:endParaRPr lang="en-GB"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095" y="53814"/>
            <a:ext cx="1388274" cy="2082196"/>
          </a:xfrm>
          <a:prstGeom prst="rect">
            <a:avLst/>
          </a:prstGeom>
        </p:spPr>
      </p:pic>
      <p:pic>
        <p:nvPicPr>
          <p:cNvPr id="6" name="Picture 5"/>
          <p:cNvPicPr>
            <a:picLocks noChangeAspect="1"/>
          </p:cNvPicPr>
          <p:nvPr/>
        </p:nvPicPr>
        <p:blipFill>
          <a:blip r:embed="rId4"/>
          <a:stretch>
            <a:fillRect/>
          </a:stretch>
        </p:blipFill>
        <p:spPr>
          <a:xfrm>
            <a:off x="526931" y="3195488"/>
            <a:ext cx="5184576" cy="3545880"/>
          </a:xfrm>
          <a:prstGeom prst="rect">
            <a:avLst/>
          </a:prstGeom>
        </p:spPr>
      </p:pic>
      <p:pic>
        <p:nvPicPr>
          <p:cNvPr id="7" name="Picture 6"/>
          <p:cNvPicPr>
            <a:picLocks noChangeAspect="1"/>
          </p:cNvPicPr>
          <p:nvPr/>
        </p:nvPicPr>
        <p:blipFill>
          <a:blip r:embed="rId5"/>
          <a:stretch>
            <a:fillRect/>
          </a:stretch>
        </p:blipFill>
        <p:spPr>
          <a:xfrm>
            <a:off x="5152716" y="3068489"/>
            <a:ext cx="875676" cy="1313514"/>
          </a:xfrm>
          <a:prstGeom prst="rect">
            <a:avLst/>
          </a:prstGeom>
        </p:spPr>
      </p:pic>
      <p:sp>
        <p:nvSpPr>
          <p:cNvPr id="8" name="TextBox 7"/>
          <p:cNvSpPr txBox="1"/>
          <p:nvPr/>
        </p:nvSpPr>
        <p:spPr>
          <a:xfrm>
            <a:off x="238438" y="2101553"/>
            <a:ext cx="5903324" cy="1077218"/>
          </a:xfrm>
          <a:prstGeom prst="rect">
            <a:avLst/>
          </a:prstGeom>
          <a:noFill/>
        </p:spPr>
        <p:txBody>
          <a:bodyPr wrap="square" rtlCol="0">
            <a:spAutoFit/>
          </a:bodyPr>
          <a:lstStyle/>
          <a:p>
            <a:r>
              <a:rPr lang="en-GB" dirty="0">
                <a:solidFill>
                  <a:srgbClr val="FFFF00"/>
                </a:solidFill>
              </a:rPr>
              <a:t>Albert Graham, Thomas </a:t>
            </a:r>
            <a:r>
              <a:rPr lang="en-GB" dirty="0" err="1">
                <a:solidFill>
                  <a:srgbClr val="FFFF00"/>
                </a:solidFill>
              </a:rPr>
              <a:t>Coppard</a:t>
            </a:r>
            <a:r>
              <a:rPr lang="en-GB" dirty="0">
                <a:solidFill>
                  <a:srgbClr val="FFFF00"/>
                </a:solidFill>
              </a:rPr>
              <a:t> and Thomas Kew leaving Buckingham Palace after receiving their </a:t>
            </a:r>
            <a:r>
              <a:rPr lang="en-GB" dirty="0" smtClean="0">
                <a:solidFill>
                  <a:srgbClr val="FFFF00"/>
                </a:solidFill>
              </a:rPr>
              <a:t>Edward </a:t>
            </a:r>
            <a:r>
              <a:rPr lang="en-GB" dirty="0">
                <a:solidFill>
                  <a:srgbClr val="FFFF00"/>
                </a:solidFill>
              </a:rPr>
              <a:t>Medals on </a:t>
            </a:r>
            <a:r>
              <a:rPr lang="en-GB" dirty="0" smtClean="0">
                <a:solidFill>
                  <a:srgbClr val="FFFF00"/>
                </a:solidFill>
              </a:rPr>
              <a:t>7 May </a:t>
            </a:r>
            <a:r>
              <a:rPr lang="en-GB" dirty="0">
                <a:solidFill>
                  <a:srgbClr val="FFFF00"/>
                </a:solidFill>
              </a:rPr>
              <a:t>1918</a:t>
            </a:r>
            <a:r>
              <a:rPr lang="en-GB" dirty="0" smtClean="0">
                <a:solidFill>
                  <a:srgbClr val="FFFF00"/>
                </a:solidFill>
              </a:rPr>
              <a:t>. </a:t>
            </a:r>
          </a:p>
          <a:p>
            <a:r>
              <a:rPr lang="en-GB" sz="1000" dirty="0" smtClean="0">
                <a:solidFill>
                  <a:srgbClr val="FFFF00"/>
                </a:solidFill>
              </a:rPr>
              <a:t>Images courtesy of King’s </a:t>
            </a:r>
            <a:r>
              <a:rPr lang="en-GB" sz="1000" dirty="0">
                <a:solidFill>
                  <a:srgbClr val="FFFF00"/>
                </a:solidFill>
              </a:rPr>
              <a:t>Own Royal Regiment Museum, Lancaster </a:t>
            </a:r>
          </a:p>
        </p:txBody>
      </p:sp>
      <p:pic>
        <p:nvPicPr>
          <p:cNvPr id="9" name="Picture 8"/>
          <p:cNvPicPr>
            <a:picLocks noChangeAspect="1"/>
          </p:cNvPicPr>
          <p:nvPr/>
        </p:nvPicPr>
        <p:blipFill>
          <a:blip r:embed="rId6"/>
          <a:stretch>
            <a:fillRect/>
          </a:stretch>
        </p:blipFill>
        <p:spPr>
          <a:xfrm>
            <a:off x="6120536" y="1052736"/>
            <a:ext cx="2902877" cy="3927422"/>
          </a:xfrm>
          <a:prstGeom prst="rect">
            <a:avLst/>
          </a:prstGeom>
        </p:spPr>
      </p:pic>
      <p:sp>
        <p:nvSpPr>
          <p:cNvPr id="10" name="TextBox 9"/>
          <p:cNvSpPr txBox="1"/>
          <p:nvPr/>
        </p:nvSpPr>
        <p:spPr>
          <a:xfrm>
            <a:off x="6028392" y="5229200"/>
            <a:ext cx="2864088" cy="1200329"/>
          </a:xfrm>
          <a:prstGeom prst="rect">
            <a:avLst/>
          </a:prstGeom>
          <a:noFill/>
        </p:spPr>
        <p:txBody>
          <a:bodyPr wrap="square" rtlCol="0">
            <a:spAutoFit/>
          </a:bodyPr>
          <a:lstStyle/>
          <a:p>
            <a:r>
              <a:rPr lang="en-GB" dirty="0">
                <a:solidFill>
                  <a:srgbClr val="FFFF00"/>
                </a:solidFill>
              </a:rPr>
              <a:t>Certificate </a:t>
            </a:r>
            <a:r>
              <a:rPr lang="en-GB" dirty="0" smtClean="0">
                <a:solidFill>
                  <a:srgbClr val="FFFF00"/>
                </a:solidFill>
              </a:rPr>
              <a:t>from The Society for the protection of Life from Fire, to </a:t>
            </a:r>
            <a:r>
              <a:rPr lang="en-GB" dirty="0">
                <a:solidFill>
                  <a:srgbClr val="FFFF00"/>
                </a:solidFill>
              </a:rPr>
              <a:t>Nurse Lily Cope, with her medal</a:t>
            </a:r>
            <a:r>
              <a:rPr lang="en-GB" dirty="0" smtClean="0">
                <a:solidFill>
                  <a:srgbClr val="FFFF00"/>
                </a:solidFill>
              </a:rPr>
              <a:t>. </a:t>
            </a:r>
            <a:endParaRPr lang="en-GB" dirty="0">
              <a:solidFill>
                <a:srgbClr val="FFFF00"/>
              </a:solidFill>
            </a:endParaRPr>
          </a:p>
        </p:txBody>
      </p:sp>
    </p:spTree>
    <p:extLst>
      <p:ext uri="{BB962C8B-B14F-4D97-AF65-F5344CB8AC3E}">
        <p14:creationId xmlns:p14="http://schemas.microsoft.com/office/powerpoint/2010/main" val="3030973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least unlikely cause?</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437155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Zeppelin Airship attack September 1916 in </a:t>
            </a:r>
            <a:br>
              <a:rPr lang="en-GB" sz="2800" dirty="0" smtClean="0"/>
            </a:br>
            <a:r>
              <a:rPr lang="en-GB" sz="2800" dirty="0" smtClean="0"/>
              <a:t>the North West of England.</a:t>
            </a:r>
            <a:endParaRPr lang="en-GB" sz="2800"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3368799" cy="230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602059"/>
            <a:ext cx="300823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1602059"/>
            <a:ext cx="1789477" cy="2442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60032" y="6177405"/>
            <a:ext cx="4111997" cy="276999"/>
          </a:xfrm>
          <a:prstGeom prst="rect">
            <a:avLst/>
          </a:prstGeom>
          <a:noFill/>
        </p:spPr>
        <p:txBody>
          <a:bodyPr wrap="square" rtlCol="0">
            <a:spAutoFit/>
          </a:bodyPr>
          <a:lstStyle/>
          <a:p>
            <a:r>
              <a:rPr lang="en-GB" sz="1200" dirty="0" smtClean="0"/>
              <a:t>Image reproduced from http</a:t>
            </a:r>
            <a:r>
              <a:rPr lang="en-GB" sz="1200" dirty="0"/>
              <a:t>://</a:t>
            </a:r>
            <a:r>
              <a:rPr lang="en-GB" sz="1200" dirty="0" smtClean="0"/>
              <a:t>aircrashsites.co.uk/2/</a:t>
            </a:r>
            <a:endParaRPr lang="en-GB" sz="1200" dirty="0"/>
          </a:p>
        </p:txBody>
      </p:sp>
    </p:spTree>
    <p:extLst>
      <p:ext uri="{BB962C8B-B14F-4D97-AF65-F5344CB8AC3E}">
        <p14:creationId xmlns:p14="http://schemas.microsoft.com/office/powerpoint/2010/main" val="3254492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Industrial Accident?</a:t>
            </a:r>
            <a:endParaRPr lang="en-GB" dirty="0"/>
          </a:p>
        </p:txBody>
      </p:sp>
      <p:pic>
        <p:nvPicPr>
          <p:cNvPr id="4" name="Content Placeholder 3"/>
          <p:cNvPicPr>
            <a:picLocks noGrp="1" noChangeAspect="1"/>
          </p:cNvPicPr>
          <p:nvPr>
            <p:ph idx="1"/>
          </p:nvPr>
        </p:nvPicPr>
        <p:blipFill rotWithShape="1">
          <a:blip r:embed="rId3"/>
          <a:srcRect r="65750"/>
          <a:stretch/>
        </p:blipFill>
        <p:spPr>
          <a:xfrm>
            <a:off x="3016896" y="1417638"/>
            <a:ext cx="3396479" cy="5183710"/>
          </a:xfrm>
          <a:prstGeom prst="rect">
            <a:avLst/>
          </a:prstGeom>
        </p:spPr>
      </p:pic>
    </p:spTree>
    <p:extLst>
      <p:ext uri="{BB962C8B-B14F-4D97-AF65-F5344CB8AC3E}">
        <p14:creationId xmlns:p14="http://schemas.microsoft.com/office/powerpoint/2010/main" val="1172284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Sabotage [deliberate attempt to destroy or damage]?</a:t>
            </a:r>
            <a:endParaRPr lang="en-GB" dirty="0"/>
          </a:p>
        </p:txBody>
      </p:sp>
      <p:pic>
        <p:nvPicPr>
          <p:cNvPr id="5122" name="Picture 2" descr="https://archive.cartoons.ac.uk/GetMultimedia.ashx?db=Catalog&amp;type=default&amp;fname=WH3926.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416" t="3755" r="5975" b="6130"/>
          <a:stretch/>
        </p:blipFill>
        <p:spPr bwMode="auto">
          <a:xfrm>
            <a:off x="457200" y="1556792"/>
            <a:ext cx="4032449"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60032" y="2420888"/>
            <a:ext cx="4283968" cy="2585323"/>
          </a:xfrm>
          <a:prstGeom prst="rect">
            <a:avLst/>
          </a:prstGeom>
          <a:noFill/>
        </p:spPr>
        <p:txBody>
          <a:bodyPr wrap="square" rtlCol="0">
            <a:spAutoFit/>
          </a:bodyPr>
          <a:lstStyle/>
          <a:p>
            <a:r>
              <a:rPr lang="en-GB" dirty="0" smtClean="0">
                <a:solidFill>
                  <a:srgbClr val="FFFF00"/>
                </a:solidFill>
              </a:rPr>
              <a:t>Spy Fever! </a:t>
            </a:r>
          </a:p>
          <a:p>
            <a:endParaRPr lang="en-GB" dirty="0" smtClean="0">
              <a:solidFill>
                <a:srgbClr val="FFFF00"/>
              </a:solidFill>
            </a:endParaRPr>
          </a:p>
          <a:p>
            <a:r>
              <a:rPr lang="en-GB" dirty="0" smtClean="0">
                <a:solidFill>
                  <a:srgbClr val="FFFF00"/>
                </a:solidFill>
              </a:rPr>
              <a:t>This cartoon by W. K. </a:t>
            </a:r>
            <a:r>
              <a:rPr lang="en-GB" dirty="0" err="1" smtClean="0">
                <a:solidFill>
                  <a:srgbClr val="FFFF00"/>
                </a:solidFill>
              </a:rPr>
              <a:t>Haselden</a:t>
            </a:r>
            <a:r>
              <a:rPr lang="en-GB" dirty="0" smtClean="0">
                <a:solidFill>
                  <a:srgbClr val="FFFF00"/>
                </a:solidFill>
              </a:rPr>
              <a:t> published in the </a:t>
            </a:r>
            <a:r>
              <a:rPr lang="en-GB" i="1" dirty="0" smtClean="0">
                <a:solidFill>
                  <a:srgbClr val="FFFF00"/>
                </a:solidFill>
              </a:rPr>
              <a:t>Daily Mirror </a:t>
            </a:r>
            <a:r>
              <a:rPr lang="en-GB" dirty="0" smtClean="0">
                <a:solidFill>
                  <a:srgbClr val="FFFF00"/>
                </a:solidFill>
              </a:rPr>
              <a:t>in November 914 pokes fun at the suspicion that German spies could be lurking anywhere in disguise. </a:t>
            </a:r>
          </a:p>
          <a:p>
            <a:endParaRPr lang="en-GB" dirty="0">
              <a:solidFill>
                <a:srgbClr val="FFFF00"/>
              </a:solidFill>
            </a:endParaRPr>
          </a:p>
          <a:p>
            <a:endParaRPr lang="en-GB" dirty="0">
              <a:solidFill>
                <a:srgbClr val="FFFF00"/>
              </a:solidFill>
            </a:endParaRPr>
          </a:p>
        </p:txBody>
      </p:sp>
    </p:spTree>
    <p:extLst>
      <p:ext uri="{BB962C8B-B14F-4D97-AF65-F5344CB8AC3E}">
        <p14:creationId xmlns:p14="http://schemas.microsoft.com/office/powerpoint/2010/main" val="2658207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The </a:t>
            </a:r>
            <a:r>
              <a:rPr lang="en-GB" dirty="0"/>
              <a:t>coroner’s verdict:  </a:t>
            </a:r>
          </a:p>
          <a:p>
            <a:pPr marL="0" indent="0">
              <a:buNone/>
            </a:pPr>
            <a:r>
              <a:rPr lang="en-GB" dirty="0"/>
              <a:t>'Death in all cases was due to injuries accidently received whilst carrying out their duties in a National Factory during a fire, </a:t>
            </a:r>
            <a:r>
              <a:rPr lang="en-GB" sz="4400" dirty="0"/>
              <a:t>there being no evidence to show how the fire originated</a:t>
            </a:r>
            <a:r>
              <a:rPr lang="en-GB" dirty="0"/>
              <a:t>.'</a:t>
            </a:r>
          </a:p>
          <a:p>
            <a:endParaRPr lang="en-GB" dirty="0"/>
          </a:p>
        </p:txBody>
      </p:sp>
    </p:spTree>
    <p:extLst>
      <p:ext uri="{BB962C8B-B14F-4D97-AF65-F5344CB8AC3E}">
        <p14:creationId xmlns:p14="http://schemas.microsoft.com/office/powerpoint/2010/main" val="2781137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Useful links</a:t>
            </a:r>
            <a:endParaRPr lang="en-GB" dirty="0"/>
          </a:p>
        </p:txBody>
      </p:sp>
      <p:sp>
        <p:nvSpPr>
          <p:cNvPr id="3" name="Content Placeholder 2"/>
          <p:cNvSpPr>
            <a:spLocks noGrp="1"/>
          </p:cNvSpPr>
          <p:nvPr>
            <p:ph idx="1"/>
          </p:nvPr>
        </p:nvSpPr>
        <p:spPr/>
        <p:txBody>
          <a:bodyPr/>
          <a:lstStyle/>
          <a:p>
            <a:pPr marL="0" indent="0">
              <a:buNone/>
            </a:pPr>
            <a:r>
              <a:rPr lang="en-GB" sz="2400" dirty="0" smtClean="0"/>
              <a:t>Nine Women reveal the dangers of working in a munitions factory</a:t>
            </a:r>
          </a:p>
          <a:p>
            <a:pPr marL="0" indent="0">
              <a:buNone/>
            </a:pPr>
            <a:r>
              <a:rPr lang="en-GB" sz="2400" dirty="0" smtClean="0">
                <a:hlinkClick r:id="rId2"/>
              </a:rPr>
              <a:t>https</a:t>
            </a:r>
            <a:r>
              <a:rPr lang="en-GB" sz="2400" dirty="0">
                <a:hlinkClick r:id="rId2"/>
              </a:rPr>
              <a:t>://</a:t>
            </a:r>
            <a:r>
              <a:rPr lang="en-GB" sz="2400" dirty="0" smtClean="0">
                <a:hlinkClick r:id="rId2"/>
              </a:rPr>
              <a:t>www.iwm.org.uk/history/9-women-reveal-the-dangers-of-working-in-a-first-world-war-munitions-factory</a:t>
            </a:r>
            <a:endParaRPr lang="en-GB" sz="2400" dirty="0" smtClean="0"/>
          </a:p>
          <a:p>
            <a:pPr marL="0" indent="0">
              <a:buNone/>
            </a:pPr>
            <a:r>
              <a:rPr lang="en-GB" sz="2400" dirty="0" smtClean="0"/>
              <a:t>Watch ‘A Day in the Life of a Munition Worker’ at</a:t>
            </a:r>
          </a:p>
          <a:p>
            <a:pPr marL="0" indent="0">
              <a:buNone/>
            </a:pPr>
            <a:r>
              <a:rPr lang="en-GB" sz="2400" dirty="0">
                <a:hlinkClick r:id="rId3"/>
              </a:rPr>
              <a:t>https://</a:t>
            </a:r>
            <a:r>
              <a:rPr lang="en-GB" sz="2400" dirty="0" smtClean="0">
                <a:hlinkClick r:id="rId3"/>
              </a:rPr>
              <a:t>www.iwm.org.uk/history/a-day-in-the-life-of-a-munitions-worker</a:t>
            </a:r>
            <a:endParaRPr lang="en-GB" sz="2400" dirty="0" smtClean="0"/>
          </a:p>
          <a:p>
            <a:pPr marL="0" indent="0">
              <a:buNone/>
            </a:pPr>
            <a:r>
              <a:rPr lang="en-GB" sz="2400" dirty="0" smtClean="0"/>
              <a:t>Read more from the ‘Boomtown!’ exhibition at Lancaster City Museum: </a:t>
            </a:r>
          </a:p>
          <a:p>
            <a:pPr marL="0" indent="0">
              <a:buNone/>
            </a:pPr>
            <a:r>
              <a:rPr lang="en-GB" sz="2400" dirty="0"/>
              <a:t>http://www.kingsownmuseum.com/1917-exhibition-001.htm</a:t>
            </a:r>
          </a:p>
        </p:txBody>
      </p:sp>
    </p:spTree>
    <p:extLst>
      <p:ext uri="{BB962C8B-B14F-4D97-AF65-F5344CB8AC3E}">
        <p14:creationId xmlns:p14="http://schemas.microsoft.com/office/powerpoint/2010/main" val="1747265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3" name="Content Placeholder 2"/>
          <p:cNvSpPr>
            <a:spLocks noGrp="1"/>
          </p:cNvSpPr>
          <p:nvPr>
            <p:ph idx="1"/>
          </p:nvPr>
        </p:nvSpPr>
        <p:spPr>
          <a:xfrm>
            <a:off x="457200" y="1417638"/>
            <a:ext cx="8229600" cy="4525963"/>
          </a:xfrm>
        </p:spPr>
        <p:txBody>
          <a:bodyPr/>
          <a:lstStyle/>
          <a:p>
            <a:pPr marL="0" indent="0">
              <a:buNone/>
            </a:pPr>
            <a:r>
              <a:rPr lang="en-GB" sz="2400" dirty="0"/>
              <a:t>With thanks to Sue Ashworth, Lancaster City Museum; Bob Bonner, Greater Manchester Fire Service Museum; Nigel Crompton; Peter Donnelly, The King’s Own Royal Lancaster Regiment Museum; Global Link; Steve Irwin; </a:t>
            </a:r>
            <a:r>
              <a:rPr lang="en-GB" sz="2400" dirty="0" err="1"/>
              <a:t>Vicci</a:t>
            </a:r>
            <a:r>
              <a:rPr lang="en-GB" sz="2400" dirty="0"/>
              <a:t> McCann, Lancashire Archives; </a:t>
            </a:r>
            <a:r>
              <a:rPr lang="en-GB" sz="2400" dirty="0" smtClean="0"/>
              <a:t>Janet Nelson; Simon </a:t>
            </a:r>
            <a:r>
              <a:rPr lang="en-GB" sz="2400" dirty="0"/>
              <a:t>Phillipson; Sam Riches, Regional Heritage Centre/Elizabeth Roberts Archive; Simon Ryan, Merseyside Fire and Rescue Service; Chris Workman, and the generous support of the Department of History and the Faculty of Arts and Social Sciences, Lancaster University. </a:t>
            </a:r>
          </a:p>
          <a:p>
            <a:pPr marL="0" indent="0">
              <a:buNone/>
            </a:pPr>
            <a:r>
              <a:rPr lang="en-GB" sz="2400" dirty="0" smtClean="0"/>
              <a:t>For their enthusiasm and expert guidance for the teaching dimensions,  Janine MacGregor and Ruth Pearson, </a:t>
            </a:r>
            <a:r>
              <a:rPr lang="en-GB" sz="2400" dirty="0" err="1" smtClean="0"/>
              <a:t>Moorside</a:t>
            </a:r>
            <a:r>
              <a:rPr lang="en-GB" sz="2400" dirty="0" smtClean="0"/>
              <a:t> Primary School, Lancaster; and </a:t>
            </a:r>
            <a:r>
              <a:rPr lang="en-GB" sz="2400" dirty="0"/>
              <a:t>Lauren </a:t>
            </a:r>
            <a:r>
              <a:rPr lang="en-GB" sz="2400" dirty="0" smtClean="0"/>
              <a:t>McDaid, Annan Academy, as well as their wonderful pupils.</a:t>
            </a:r>
            <a:endParaRPr lang="en-GB" sz="2400" dirty="0"/>
          </a:p>
          <a:p>
            <a:endParaRPr lang="en-GB" dirty="0"/>
          </a:p>
        </p:txBody>
      </p:sp>
    </p:spTree>
    <p:extLst>
      <p:ext uri="{BB962C8B-B14F-4D97-AF65-F5344CB8AC3E}">
        <p14:creationId xmlns:p14="http://schemas.microsoft.com/office/powerpoint/2010/main" val="4115000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ME</a:t>
            </a:r>
            <a:endParaRPr lang="en-GB"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Corinna Peniston-Bird</a:t>
            </a:r>
          </a:p>
          <a:p>
            <a:pPr marL="0" indent="0">
              <a:buNone/>
            </a:pPr>
            <a:r>
              <a:rPr lang="en-GB" dirty="0" smtClean="0"/>
              <a:t>    c.m.peniston-bird@lancaster.ac.uk</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487" y="2132856"/>
            <a:ext cx="1700313" cy="2132856"/>
          </a:xfrm>
          <a:prstGeom prst="rect">
            <a:avLst/>
          </a:prstGeom>
        </p:spPr>
      </p:pic>
    </p:spTree>
    <p:extLst>
      <p:ext uri="{BB962C8B-B14F-4D97-AF65-F5344CB8AC3E}">
        <p14:creationId xmlns:p14="http://schemas.microsoft.com/office/powerpoint/2010/main" val="2559730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74638"/>
            <a:ext cx="4474840" cy="2218258"/>
          </a:xfrm>
        </p:spPr>
        <p:txBody>
          <a:bodyPr/>
          <a:lstStyle/>
          <a:p>
            <a:r>
              <a:rPr lang="en-GB" sz="3200" dirty="0" smtClean="0"/>
              <a:t>The assassination took place on 28 June 1914: by August, Europe had erupted into war. </a:t>
            </a:r>
            <a:endParaRPr lang="en-GB" sz="3200" dirty="0"/>
          </a:p>
        </p:txBody>
      </p:sp>
      <p:pic>
        <p:nvPicPr>
          <p:cNvPr id="4" name="Content Placeholder 3"/>
          <p:cNvPicPr>
            <a:picLocks noGrp="1" noChangeAspect="1"/>
          </p:cNvPicPr>
          <p:nvPr>
            <p:ph idx="1"/>
          </p:nvPr>
        </p:nvPicPr>
        <p:blipFill>
          <a:blip r:embed="rId2"/>
          <a:stretch>
            <a:fillRect/>
          </a:stretch>
        </p:blipFill>
        <p:spPr>
          <a:xfrm>
            <a:off x="1133185" y="2684839"/>
            <a:ext cx="6877629" cy="4002966"/>
          </a:xfrm>
          <a:prstGeom prst="rect">
            <a:avLst/>
          </a:prstGeom>
        </p:spPr>
      </p:pic>
      <p:pic>
        <p:nvPicPr>
          <p:cNvPr id="5" name="Picture 4"/>
          <p:cNvPicPr>
            <a:picLocks noChangeAspect="1"/>
          </p:cNvPicPr>
          <p:nvPr/>
        </p:nvPicPr>
        <p:blipFill>
          <a:blip r:embed="rId3"/>
          <a:stretch>
            <a:fillRect/>
          </a:stretch>
        </p:blipFill>
        <p:spPr>
          <a:xfrm>
            <a:off x="13580" y="174467"/>
            <a:ext cx="3792080" cy="2486342"/>
          </a:xfrm>
          <a:prstGeom prst="rect">
            <a:avLst/>
          </a:prstGeom>
        </p:spPr>
      </p:pic>
    </p:spTree>
    <p:extLst>
      <p:ext uri="{BB962C8B-B14F-4D97-AF65-F5344CB8AC3E}">
        <p14:creationId xmlns:p14="http://schemas.microsoft.com/office/powerpoint/2010/main" val="1973599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373216"/>
            <a:ext cx="8229600" cy="1143000"/>
          </a:xfrm>
        </p:spPr>
        <p:txBody>
          <a:bodyPr/>
          <a:lstStyle/>
          <a:p>
            <a:r>
              <a:rPr lang="en-GB" sz="2800" dirty="0" smtClean="0"/>
              <a:t>Soldiers needed warmth, camouflage and protection: jacket, trousers, boots, great coat, hat/helmet, webbing for water bottle, ammunition, rifle, bayonet… </a:t>
            </a:r>
            <a:endParaRPr lang="en-GB" sz="28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332656"/>
            <a:ext cx="72415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248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2714" y="476672"/>
            <a:ext cx="4578571" cy="5852941"/>
          </a:xfrm>
          <a:prstGeom prst="rect">
            <a:avLst/>
          </a:prstGeom>
        </p:spPr>
      </p:pic>
    </p:spTree>
    <p:extLst>
      <p:ext uri="{BB962C8B-B14F-4D97-AF65-F5344CB8AC3E}">
        <p14:creationId xmlns:p14="http://schemas.microsoft.com/office/powerpoint/2010/main" val="117658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Before and After: Shells in the War</a:t>
            </a:r>
            <a:endParaRPr lang="en-GB"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633" y="2276872"/>
            <a:ext cx="3629167" cy="430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idx="1"/>
          </p:nvPr>
        </p:nvPicPr>
        <p:blipFill>
          <a:blip r:embed="rId4"/>
          <a:stretch>
            <a:fillRect/>
          </a:stretch>
        </p:blipFill>
        <p:spPr>
          <a:xfrm>
            <a:off x="323528" y="1628800"/>
            <a:ext cx="4460462" cy="3384376"/>
          </a:xfrm>
          <a:prstGeom prst="rect">
            <a:avLst/>
          </a:prstGeom>
        </p:spPr>
      </p:pic>
      <p:sp>
        <p:nvSpPr>
          <p:cNvPr id="7" name="TextBox 6"/>
          <p:cNvSpPr txBox="1"/>
          <p:nvPr/>
        </p:nvSpPr>
        <p:spPr>
          <a:xfrm>
            <a:off x="496359" y="5224338"/>
            <a:ext cx="4114800" cy="1200329"/>
          </a:xfrm>
          <a:prstGeom prst="rect">
            <a:avLst/>
          </a:prstGeom>
          <a:noFill/>
        </p:spPr>
        <p:txBody>
          <a:bodyPr wrap="square" rtlCol="0">
            <a:spAutoFit/>
          </a:bodyPr>
          <a:lstStyle/>
          <a:p>
            <a:r>
              <a:rPr lang="en-GB" dirty="0"/>
              <a:t>US ARMY/SCIENCE PHOTO LIBRARY / Universal Images Group</a:t>
            </a:r>
          </a:p>
          <a:p>
            <a:r>
              <a:rPr lang="en-GB" dirty="0"/>
              <a:t>Rights Managed / For Education Use Only</a:t>
            </a:r>
          </a:p>
        </p:txBody>
      </p:sp>
    </p:spTree>
    <p:extLst>
      <p:ext uri="{BB962C8B-B14F-4D97-AF65-F5344CB8AC3E}">
        <p14:creationId xmlns:p14="http://schemas.microsoft.com/office/powerpoint/2010/main" val="2845301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86325" y="2132856"/>
            <a:ext cx="4257675" cy="4257675"/>
          </a:xfrm>
          <a:prstGeom prst="rect">
            <a:avLst/>
          </a:prstGeom>
        </p:spPr>
      </p:pic>
      <p:pic>
        <p:nvPicPr>
          <p:cNvPr id="4" name="Content Placeholder 3"/>
          <p:cNvPicPr>
            <a:picLocks noGrp="1" noChangeAspect="1"/>
          </p:cNvPicPr>
          <p:nvPr>
            <p:ph idx="1"/>
          </p:nvPr>
        </p:nvPicPr>
        <p:blipFill rotWithShape="1">
          <a:blip r:embed="rId3"/>
          <a:srcRect l="2935" t="10178" b="2317"/>
          <a:stretch/>
        </p:blipFill>
        <p:spPr>
          <a:xfrm>
            <a:off x="202139" y="3140968"/>
            <a:ext cx="4563257" cy="2968185"/>
          </a:xfrm>
          <a:prstGeom prst="rect">
            <a:avLst/>
          </a:prstGeom>
        </p:spPr>
      </p:pic>
      <p:sp>
        <p:nvSpPr>
          <p:cNvPr id="10" name="Rectangular Callout 9"/>
          <p:cNvSpPr/>
          <p:nvPr/>
        </p:nvSpPr>
        <p:spPr>
          <a:xfrm>
            <a:off x="4323342" y="4720335"/>
            <a:ext cx="562983" cy="30632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NPF</a:t>
            </a:r>
            <a:endParaRPr lang="en-GB" dirty="0"/>
          </a:p>
        </p:txBody>
      </p:sp>
      <p:sp>
        <p:nvSpPr>
          <p:cNvPr id="11" name="Rectangular Callout 10"/>
          <p:cNvSpPr/>
          <p:nvPr/>
        </p:nvSpPr>
        <p:spPr>
          <a:xfrm>
            <a:off x="2195735" y="4261693"/>
            <a:ext cx="576064" cy="43204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NFF</a:t>
            </a:r>
            <a:endParaRPr lang="en-GB" dirty="0"/>
          </a:p>
        </p:txBody>
      </p:sp>
      <p:pic>
        <p:nvPicPr>
          <p:cNvPr id="12" name="Picture 11"/>
          <p:cNvPicPr>
            <a:picLocks noChangeAspect="1"/>
          </p:cNvPicPr>
          <p:nvPr/>
        </p:nvPicPr>
        <p:blipFill>
          <a:blip r:embed="rId4"/>
          <a:stretch>
            <a:fillRect/>
          </a:stretch>
        </p:blipFill>
        <p:spPr>
          <a:xfrm>
            <a:off x="202140" y="306675"/>
            <a:ext cx="4563256" cy="2606080"/>
          </a:xfrm>
          <a:prstGeom prst="rect">
            <a:avLst/>
          </a:prstGeom>
        </p:spPr>
      </p:pic>
      <p:cxnSp>
        <p:nvCxnSpPr>
          <p:cNvPr id="15" name="Straight Arrow Connector 14"/>
          <p:cNvCxnSpPr/>
          <p:nvPr/>
        </p:nvCxnSpPr>
        <p:spPr>
          <a:xfrm flipH="1">
            <a:off x="4139952" y="4382044"/>
            <a:ext cx="3384376" cy="1082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323342" y="2132856"/>
            <a:ext cx="2984962" cy="187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883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Lancaster’s Projectile Factory, </a:t>
            </a:r>
            <a:r>
              <a:rPr lang="en-GB" dirty="0" err="1" smtClean="0"/>
              <a:t>Caton</a:t>
            </a:r>
            <a:r>
              <a:rPr lang="en-GB" dirty="0" smtClean="0"/>
              <a:t> Road</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224887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410156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8C0E1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52B1E"/>
      </a:hlink>
      <a:folHlink>
        <a:srgbClr val="D52B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2102</Words>
  <Application>Microsoft Office PowerPoint</Application>
  <PresentationFormat>On-screen Show (4:3)</PresentationFormat>
  <Paragraphs>282</Paragraphs>
  <Slides>29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Calibri</vt:lpstr>
      <vt:lpstr>Times New Roman</vt:lpstr>
      <vt:lpstr>Arial</vt:lpstr>
      <vt:lpstr>Lucida Grande</vt:lpstr>
      <vt:lpstr>ＭＳ Ｐゴシック</vt:lpstr>
      <vt:lpstr>Office Theme</vt:lpstr>
      <vt:lpstr>1_Office Theme</vt:lpstr>
      <vt:lpstr>Home Front to Front Line The White Lund Disaster, 1917</vt:lpstr>
      <vt:lpstr>The Home Front  in the Front Line:  Munitions* in the First World War  Corinna Peniston-Bird Lancaster University  </vt:lpstr>
      <vt:lpstr>The assassination took place on 28 June 1914: by August, Europe had erupted into war. </vt:lpstr>
      <vt:lpstr>Soldiers needed warmth, camouflage and protection: jacket, trousers, boots, great coat, hat/helmet, webbing for water bottle, ammunition, rifle, bayonet… </vt:lpstr>
      <vt:lpstr>PowerPoint Presentation</vt:lpstr>
      <vt:lpstr>Before and After: Shells in the War</vt:lpstr>
      <vt:lpstr>PowerPoint Presentation</vt:lpstr>
      <vt:lpstr>Lancaster’s Projectile Factory, Caton Road</vt:lpstr>
      <vt:lpstr>PowerPoint Presentation</vt:lpstr>
      <vt:lpstr>National Filling Factory (No.13), White Lund</vt:lpstr>
      <vt:lpstr>Workers at the National Filling Factory on the White Lund</vt:lpstr>
      <vt:lpstr>PowerPoint Presentation</vt:lpstr>
      <vt:lpstr>DANGEROUS WORK</vt:lpstr>
      <vt:lpstr>  INFERNO  Evening of 1 October 1917.   537 men and 813 women on evening shift.  10 pm: Break for Supper  </vt:lpstr>
      <vt:lpstr>PowerPoint Presentation</vt:lpstr>
      <vt:lpstr>1 –3 October. </vt:lpstr>
      <vt:lpstr>Escape to Safety!</vt:lpstr>
      <vt:lpstr>FIRE BRIGADES CAME FROM ACROSS THE REGION</vt:lpstr>
      <vt:lpstr>Lancaster Guardian, 6 October 1917</vt:lpstr>
      <vt:lpstr>PowerPoint Presentation</vt:lpstr>
      <vt:lpstr>PowerPoint Presentation</vt:lpstr>
      <vt:lpstr>The least unlikely cause?</vt:lpstr>
      <vt:lpstr>Zeppelin Airship attack September 1916 in  the North West of England.</vt:lpstr>
      <vt:lpstr>Industrial Accident?</vt:lpstr>
      <vt:lpstr>Sabotage [deliberate attempt to destroy or damage]?</vt:lpstr>
      <vt:lpstr>PowerPoint Presentation</vt:lpstr>
      <vt:lpstr>Useful links</vt:lpstr>
      <vt:lpstr>Acknowledgements</vt:lpstr>
      <vt:lpstr>CONTACT ME</vt:lpstr>
    </vt:vector>
  </TitlesOfParts>
  <Company>Lancaster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gregoryi</dc:creator>
  <cp:lastModifiedBy>Reviewer1</cp:lastModifiedBy>
  <cp:revision>375</cp:revision>
  <cp:lastPrinted>2016-10-10T14:21:30Z</cp:lastPrinted>
  <dcterms:created xsi:type="dcterms:W3CDTF">2009-11-10T15:51:05Z</dcterms:created>
  <dcterms:modified xsi:type="dcterms:W3CDTF">2018-09-27T16:31:07Z</dcterms:modified>
</cp:coreProperties>
</file>